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256" r:id="rId5"/>
    <p:sldId id="257" r:id="rId6"/>
    <p:sldId id="258" r:id="rId7"/>
    <p:sldId id="259" r:id="rId8"/>
    <p:sldId id="286" r:id="rId9"/>
    <p:sldId id="289" r:id="rId10"/>
    <p:sldId id="277" r:id="rId11"/>
    <p:sldId id="278" r:id="rId12"/>
    <p:sldId id="279" r:id="rId13"/>
    <p:sldId id="281" r:id="rId14"/>
    <p:sldId id="287" r:id="rId15"/>
    <p:sldId id="288" r:id="rId16"/>
    <p:sldId id="282" r:id="rId17"/>
    <p:sldId id="285" r:id="rId18"/>
    <p:sldId id="283" r:id="rId19"/>
    <p:sldId id="28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B1780F-47B7-034C-70D4-A2E78EDA4C55}" v="4" dt="2023-12-19T21:03:36.312"/>
    <p1510:client id="{5B34E302-A81E-D0EE-C903-4990A88629E8}" v="128" dt="2023-12-21T03:26:07.820"/>
    <p1510:client id="{64E7F4C5-8113-B3CA-D37A-19ABF1DBD890}" v="88" dt="2023-12-25T04:28:56.993"/>
    <p1510:client id="{6DEB6F33-3BC9-D7EC-D7E5-76EBFB5E1125}" v="38" dt="2023-12-26T20:35:15.919"/>
    <p1510:client id="{7EE1ECB7-41B1-487D-A84B-FEA126FFB3A4}" v="731" dt="2023-12-19T03:53:05.055"/>
    <p1510:client id="{90292BD6-10A1-7789-E38E-9A861280EA41}" v="3" dt="2023-12-24T23:53:42.816"/>
    <p1510:client id="{B03F09DB-D141-BCBB-2539-E49CFCBB8032}" v="76" dt="2023-12-25T21:30:35.737"/>
    <p1510:client id="{C7809BF8-2634-285D-9456-AF8177C52749}" v="23" dt="2023-12-20T21:42:08.988"/>
    <p1510:client id="{E613DA69-2E6C-E8CF-E983-8253CD7AB0A5}" v="88" dt="2023-12-20T04:22:30.784"/>
    <p1510:client id="{F210231B-03E5-2907-416C-97DD844E7852}" v="92" dt="2023-12-21T03:39:30.7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15117B-9C7A-43DE-A62B-590645562727}" type="doc">
      <dgm:prSet loTypeId="urn:microsoft.com/office/officeart/2008/layout/LinedList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B41D5F0-3972-4164-83AE-E424A921E50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Business Problem</a:t>
          </a:r>
          <a:endParaRPr lang="en-US"/>
        </a:p>
      </dgm:t>
    </dgm:pt>
    <dgm:pt modelId="{05C62A8C-EEAC-42DF-B10D-154F65FB7749}" type="parTrans" cxnId="{19D1A5C4-9474-4F59-9AA6-D11F91A36AA8}">
      <dgm:prSet/>
      <dgm:spPr/>
      <dgm:t>
        <a:bodyPr/>
        <a:lstStyle/>
        <a:p>
          <a:endParaRPr lang="en-US"/>
        </a:p>
      </dgm:t>
    </dgm:pt>
    <dgm:pt modelId="{111FC809-66B3-46D7-873B-D826A80B9337}" type="sibTrans" cxnId="{19D1A5C4-9474-4F59-9AA6-D11F91A36AA8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98A4981-7F0B-4690-B7E2-5CE8FA1E87B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Background/History</a:t>
          </a:r>
          <a:endParaRPr lang="en-US"/>
        </a:p>
      </dgm:t>
    </dgm:pt>
    <dgm:pt modelId="{42F2BB6A-C9BF-49A4-8BE9-FB11BE7F0EDF}" type="parTrans" cxnId="{2C9B4DE6-6481-4D55-83C6-4566E3717E25}">
      <dgm:prSet/>
      <dgm:spPr/>
      <dgm:t>
        <a:bodyPr/>
        <a:lstStyle/>
        <a:p>
          <a:endParaRPr lang="en-US"/>
        </a:p>
      </dgm:t>
    </dgm:pt>
    <dgm:pt modelId="{075DBA60-DABE-437B-A1AA-38B234515672}" type="sibTrans" cxnId="{2C9B4DE6-6481-4D55-83C6-4566E3717E2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6E7E0D88-7B3F-4A64-8E05-F4EE7022DF2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Models</a:t>
          </a:r>
          <a:endParaRPr lang="en-US"/>
        </a:p>
      </dgm:t>
    </dgm:pt>
    <dgm:pt modelId="{FEA064D7-D728-4C27-A4D6-F9A723E0DBBF}" type="parTrans" cxnId="{C5C4D253-BA58-4C4A-90CF-3D5CDA644453}">
      <dgm:prSet/>
      <dgm:spPr/>
      <dgm:t>
        <a:bodyPr/>
        <a:lstStyle/>
        <a:p>
          <a:endParaRPr lang="en-US"/>
        </a:p>
      </dgm:t>
    </dgm:pt>
    <dgm:pt modelId="{B3C27343-B154-43EC-9237-B7148E3B421F}" type="sibTrans" cxnId="{C5C4D253-BA58-4C4A-90CF-3D5CDA64445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6347340-78E5-4D79-94E0-E969A6BA99B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Analysis</a:t>
          </a:r>
          <a:endParaRPr lang="en-US"/>
        </a:p>
      </dgm:t>
    </dgm:pt>
    <dgm:pt modelId="{453899C5-0390-424A-91AC-B9DAB2EEF952}" type="parTrans" cxnId="{3F635331-2CF4-4C75-9A3E-5BD4E687C795}">
      <dgm:prSet/>
      <dgm:spPr/>
      <dgm:t>
        <a:bodyPr/>
        <a:lstStyle/>
        <a:p>
          <a:endParaRPr lang="en-US"/>
        </a:p>
      </dgm:t>
    </dgm:pt>
    <dgm:pt modelId="{6EDA23A8-A260-4CB9-92ED-43D2BC68B379}" type="sibTrans" cxnId="{3F635331-2CF4-4C75-9A3E-5BD4E687C79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9AAECC6D-146E-49A8-87B6-16A61BD3A64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Recommendations</a:t>
          </a:r>
          <a:endParaRPr lang="en-US"/>
        </a:p>
      </dgm:t>
    </dgm:pt>
    <dgm:pt modelId="{88F28067-3831-4B92-8DD2-B79BBD2694D3}" type="parTrans" cxnId="{AF6FC6F6-1D09-47F6-9AE6-0D3FF0E7546E}">
      <dgm:prSet/>
      <dgm:spPr/>
      <dgm:t>
        <a:bodyPr/>
        <a:lstStyle/>
        <a:p>
          <a:endParaRPr lang="en-US"/>
        </a:p>
      </dgm:t>
    </dgm:pt>
    <dgm:pt modelId="{4B11241D-F379-4947-AC07-2724A4483F7D}" type="sibTrans" cxnId="{AF6FC6F6-1D09-47F6-9AE6-0D3FF0E7546E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380CAC5-3D37-496D-BA56-FB41136A9F4D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Ethical Issues</a:t>
          </a:r>
          <a:endParaRPr lang="en-US"/>
        </a:p>
      </dgm:t>
    </dgm:pt>
    <dgm:pt modelId="{0A68071A-C689-4651-8305-0B46C91F88C1}" type="parTrans" cxnId="{CB1DA650-704E-490B-80CD-046FABB9E360}">
      <dgm:prSet/>
      <dgm:spPr/>
      <dgm:t>
        <a:bodyPr/>
        <a:lstStyle/>
        <a:p>
          <a:endParaRPr lang="en-US"/>
        </a:p>
      </dgm:t>
    </dgm:pt>
    <dgm:pt modelId="{FB6E4765-053C-4FD9-8410-FBE4E1636AD7}" type="sibTrans" cxnId="{CB1DA650-704E-490B-80CD-046FABB9E36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BD5C54B4-CAD7-43A7-9119-C8A1A7947F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References</a:t>
          </a:r>
          <a:endParaRPr lang="en-US"/>
        </a:p>
      </dgm:t>
    </dgm:pt>
    <dgm:pt modelId="{CA386E78-CE91-44FC-BECF-75DDC3DB4C9F}" type="parTrans" cxnId="{8727091E-78C1-49DE-A720-2B3D0A35461A}">
      <dgm:prSet/>
      <dgm:spPr/>
      <dgm:t>
        <a:bodyPr/>
        <a:lstStyle/>
        <a:p>
          <a:endParaRPr lang="en-US"/>
        </a:p>
      </dgm:t>
    </dgm:pt>
    <dgm:pt modelId="{E68592F3-56DC-438E-9192-D099A42B8870}" type="sibTrans" cxnId="{8727091E-78C1-49DE-A720-2B3D0A35461A}">
      <dgm:prSet/>
      <dgm:spPr/>
      <dgm:t>
        <a:bodyPr/>
        <a:lstStyle/>
        <a:p>
          <a:endParaRPr lang="en-US"/>
        </a:p>
      </dgm:t>
    </dgm:pt>
    <dgm:pt modelId="{87C29DB0-D783-4E5B-83BF-DC540C696441}" type="pres">
      <dgm:prSet presAssocID="{B615117B-9C7A-43DE-A62B-590645562727}" presName="vert0" presStyleCnt="0">
        <dgm:presLayoutVars>
          <dgm:dir/>
          <dgm:animOne val="branch"/>
          <dgm:animLvl val="lvl"/>
        </dgm:presLayoutVars>
      </dgm:prSet>
      <dgm:spPr/>
    </dgm:pt>
    <dgm:pt modelId="{782F3F28-AD23-4B77-B2AC-F68C119C9FFF}" type="pres">
      <dgm:prSet presAssocID="{DB41D5F0-3972-4164-83AE-E424A921E50C}" presName="thickLine" presStyleLbl="alignNode1" presStyleIdx="0" presStyleCnt="7"/>
      <dgm:spPr/>
    </dgm:pt>
    <dgm:pt modelId="{66FB0748-B9AC-47C6-8F34-E09D93CE3C3D}" type="pres">
      <dgm:prSet presAssocID="{DB41D5F0-3972-4164-83AE-E424A921E50C}" presName="horz1" presStyleCnt="0"/>
      <dgm:spPr/>
    </dgm:pt>
    <dgm:pt modelId="{26C8A87B-FCAD-417E-8EA5-4AF787A00AE0}" type="pres">
      <dgm:prSet presAssocID="{DB41D5F0-3972-4164-83AE-E424A921E50C}" presName="tx1" presStyleLbl="revTx" presStyleIdx="0" presStyleCnt="7"/>
      <dgm:spPr/>
    </dgm:pt>
    <dgm:pt modelId="{6B27FDB0-AB22-49E1-9903-C64C972E100D}" type="pres">
      <dgm:prSet presAssocID="{DB41D5F0-3972-4164-83AE-E424A921E50C}" presName="vert1" presStyleCnt="0"/>
      <dgm:spPr/>
    </dgm:pt>
    <dgm:pt modelId="{87D501E0-1848-4A33-BC42-709878E5C13A}" type="pres">
      <dgm:prSet presAssocID="{798A4981-7F0B-4690-B7E2-5CE8FA1E87B8}" presName="thickLine" presStyleLbl="alignNode1" presStyleIdx="1" presStyleCnt="7"/>
      <dgm:spPr/>
    </dgm:pt>
    <dgm:pt modelId="{99D13E80-84A9-4889-AE9C-5241A31982E3}" type="pres">
      <dgm:prSet presAssocID="{798A4981-7F0B-4690-B7E2-5CE8FA1E87B8}" presName="horz1" presStyleCnt="0"/>
      <dgm:spPr/>
    </dgm:pt>
    <dgm:pt modelId="{5AE0134E-37C7-4D05-872E-4D21CC011B02}" type="pres">
      <dgm:prSet presAssocID="{798A4981-7F0B-4690-B7E2-5CE8FA1E87B8}" presName="tx1" presStyleLbl="revTx" presStyleIdx="1" presStyleCnt="7"/>
      <dgm:spPr/>
    </dgm:pt>
    <dgm:pt modelId="{952108E5-1C00-487E-ADDB-81BB08F8592E}" type="pres">
      <dgm:prSet presAssocID="{798A4981-7F0B-4690-B7E2-5CE8FA1E87B8}" presName="vert1" presStyleCnt="0"/>
      <dgm:spPr/>
    </dgm:pt>
    <dgm:pt modelId="{BD5EFD72-4DEF-4A25-B57C-08531F72FF89}" type="pres">
      <dgm:prSet presAssocID="{6E7E0D88-7B3F-4A64-8E05-F4EE7022DF28}" presName="thickLine" presStyleLbl="alignNode1" presStyleIdx="2" presStyleCnt="7"/>
      <dgm:spPr/>
    </dgm:pt>
    <dgm:pt modelId="{3CD84BD1-335F-4AF5-B630-BA30ADFFA66C}" type="pres">
      <dgm:prSet presAssocID="{6E7E0D88-7B3F-4A64-8E05-F4EE7022DF28}" presName="horz1" presStyleCnt="0"/>
      <dgm:spPr/>
    </dgm:pt>
    <dgm:pt modelId="{9996CF12-FA8C-4A39-9557-D8B8F948D77D}" type="pres">
      <dgm:prSet presAssocID="{6E7E0D88-7B3F-4A64-8E05-F4EE7022DF28}" presName="tx1" presStyleLbl="revTx" presStyleIdx="2" presStyleCnt="7"/>
      <dgm:spPr/>
    </dgm:pt>
    <dgm:pt modelId="{E6F302E8-028A-4660-BDD8-8BB91F7412FF}" type="pres">
      <dgm:prSet presAssocID="{6E7E0D88-7B3F-4A64-8E05-F4EE7022DF28}" presName="vert1" presStyleCnt="0"/>
      <dgm:spPr/>
    </dgm:pt>
    <dgm:pt modelId="{64FD1ECD-50D1-489A-92C3-F2E520406194}" type="pres">
      <dgm:prSet presAssocID="{26347340-78E5-4D79-94E0-E969A6BA99B7}" presName="thickLine" presStyleLbl="alignNode1" presStyleIdx="3" presStyleCnt="7"/>
      <dgm:spPr/>
    </dgm:pt>
    <dgm:pt modelId="{63D88327-F18F-4388-86C5-9B43371CFF2A}" type="pres">
      <dgm:prSet presAssocID="{26347340-78E5-4D79-94E0-E969A6BA99B7}" presName="horz1" presStyleCnt="0"/>
      <dgm:spPr/>
    </dgm:pt>
    <dgm:pt modelId="{24F95B94-A1EA-4CFC-A1DB-803058BDBF6A}" type="pres">
      <dgm:prSet presAssocID="{26347340-78E5-4D79-94E0-E969A6BA99B7}" presName="tx1" presStyleLbl="revTx" presStyleIdx="3" presStyleCnt="7"/>
      <dgm:spPr/>
    </dgm:pt>
    <dgm:pt modelId="{5E439766-144B-41C6-9E69-996EC2BE585A}" type="pres">
      <dgm:prSet presAssocID="{26347340-78E5-4D79-94E0-E969A6BA99B7}" presName="vert1" presStyleCnt="0"/>
      <dgm:spPr/>
    </dgm:pt>
    <dgm:pt modelId="{AE8676AA-4699-46D5-83E3-AB0E80EC7BEC}" type="pres">
      <dgm:prSet presAssocID="{9AAECC6D-146E-49A8-87B6-16A61BD3A649}" presName="thickLine" presStyleLbl="alignNode1" presStyleIdx="4" presStyleCnt="7"/>
      <dgm:spPr/>
    </dgm:pt>
    <dgm:pt modelId="{93F30BDF-0015-4B24-B135-6D3CFD1F9434}" type="pres">
      <dgm:prSet presAssocID="{9AAECC6D-146E-49A8-87B6-16A61BD3A649}" presName="horz1" presStyleCnt="0"/>
      <dgm:spPr/>
    </dgm:pt>
    <dgm:pt modelId="{E22B6AB5-0177-4FB9-8F9A-815C84ED926F}" type="pres">
      <dgm:prSet presAssocID="{9AAECC6D-146E-49A8-87B6-16A61BD3A649}" presName="tx1" presStyleLbl="revTx" presStyleIdx="4" presStyleCnt="7"/>
      <dgm:spPr/>
    </dgm:pt>
    <dgm:pt modelId="{6FF05C00-6BDA-46F8-91A0-5BD68A697886}" type="pres">
      <dgm:prSet presAssocID="{9AAECC6D-146E-49A8-87B6-16A61BD3A649}" presName="vert1" presStyleCnt="0"/>
      <dgm:spPr/>
    </dgm:pt>
    <dgm:pt modelId="{34D1E666-26DF-41C2-A7F8-3CC3748A8AB1}" type="pres">
      <dgm:prSet presAssocID="{8380CAC5-3D37-496D-BA56-FB41136A9F4D}" presName="thickLine" presStyleLbl="alignNode1" presStyleIdx="5" presStyleCnt="7"/>
      <dgm:spPr/>
    </dgm:pt>
    <dgm:pt modelId="{CD3B4D5F-B32A-4F8F-8EAC-D74E49BB5111}" type="pres">
      <dgm:prSet presAssocID="{8380CAC5-3D37-496D-BA56-FB41136A9F4D}" presName="horz1" presStyleCnt="0"/>
      <dgm:spPr/>
    </dgm:pt>
    <dgm:pt modelId="{88F3C851-9588-41A2-93EA-26ED6221923A}" type="pres">
      <dgm:prSet presAssocID="{8380CAC5-3D37-496D-BA56-FB41136A9F4D}" presName="tx1" presStyleLbl="revTx" presStyleIdx="5" presStyleCnt="7"/>
      <dgm:spPr/>
    </dgm:pt>
    <dgm:pt modelId="{C0A07279-AA73-44BD-833C-DDFFAF62BAE8}" type="pres">
      <dgm:prSet presAssocID="{8380CAC5-3D37-496D-BA56-FB41136A9F4D}" presName="vert1" presStyleCnt="0"/>
      <dgm:spPr/>
    </dgm:pt>
    <dgm:pt modelId="{4E0B08FE-044B-4E0C-AF55-427F1E6F244F}" type="pres">
      <dgm:prSet presAssocID="{BD5C54B4-CAD7-43A7-9119-C8A1A7947F61}" presName="thickLine" presStyleLbl="alignNode1" presStyleIdx="6" presStyleCnt="7"/>
      <dgm:spPr/>
    </dgm:pt>
    <dgm:pt modelId="{15DDAFE2-0AF2-41C4-99B1-28BE7D8C348C}" type="pres">
      <dgm:prSet presAssocID="{BD5C54B4-CAD7-43A7-9119-C8A1A7947F61}" presName="horz1" presStyleCnt="0"/>
      <dgm:spPr/>
    </dgm:pt>
    <dgm:pt modelId="{99033BA1-620C-4A36-92E9-784A2F4A9DA4}" type="pres">
      <dgm:prSet presAssocID="{BD5C54B4-CAD7-43A7-9119-C8A1A7947F61}" presName="tx1" presStyleLbl="revTx" presStyleIdx="6" presStyleCnt="7"/>
      <dgm:spPr/>
    </dgm:pt>
    <dgm:pt modelId="{503CCA3D-CDC7-420A-AF2D-DBB70B9FA8E9}" type="pres">
      <dgm:prSet presAssocID="{BD5C54B4-CAD7-43A7-9119-C8A1A7947F61}" presName="vert1" presStyleCnt="0"/>
      <dgm:spPr/>
    </dgm:pt>
  </dgm:ptLst>
  <dgm:cxnLst>
    <dgm:cxn modelId="{CC07B90E-BDD3-412D-B32E-887CEC80CA57}" type="presOf" srcId="{798A4981-7F0B-4690-B7E2-5CE8FA1E87B8}" destId="{5AE0134E-37C7-4D05-872E-4D21CC011B02}" srcOrd="0" destOrd="0" presId="urn:microsoft.com/office/officeart/2008/layout/LinedList"/>
    <dgm:cxn modelId="{8727091E-78C1-49DE-A720-2B3D0A35461A}" srcId="{B615117B-9C7A-43DE-A62B-590645562727}" destId="{BD5C54B4-CAD7-43A7-9119-C8A1A7947F61}" srcOrd="6" destOrd="0" parTransId="{CA386E78-CE91-44FC-BECF-75DDC3DB4C9F}" sibTransId="{E68592F3-56DC-438E-9192-D099A42B8870}"/>
    <dgm:cxn modelId="{B8D4E429-178F-44B0-AE4B-E26390E9E373}" type="presOf" srcId="{6E7E0D88-7B3F-4A64-8E05-F4EE7022DF28}" destId="{9996CF12-FA8C-4A39-9557-D8B8F948D77D}" srcOrd="0" destOrd="0" presId="urn:microsoft.com/office/officeart/2008/layout/LinedList"/>
    <dgm:cxn modelId="{3F635331-2CF4-4C75-9A3E-5BD4E687C795}" srcId="{B615117B-9C7A-43DE-A62B-590645562727}" destId="{26347340-78E5-4D79-94E0-E969A6BA99B7}" srcOrd="3" destOrd="0" parTransId="{453899C5-0390-424A-91AC-B9DAB2EEF952}" sibTransId="{6EDA23A8-A260-4CB9-92ED-43D2BC68B379}"/>
    <dgm:cxn modelId="{C10DDC3C-5B11-4C5B-A0E6-B5D4702C7514}" type="presOf" srcId="{DB41D5F0-3972-4164-83AE-E424A921E50C}" destId="{26C8A87B-FCAD-417E-8EA5-4AF787A00AE0}" srcOrd="0" destOrd="0" presId="urn:microsoft.com/office/officeart/2008/layout/LinedList"/>
    <dgm:cxn modelId="{8A51E43F-8D9B-4C6E-B4C3-5B24F4868405}" type="presOf" srcId="{B615117B-9C7A-43DE-A62B-590645562727}" destId="{87C29DB0-D783-4E5B-83BF-DC540C696441}" srcOrd="0" destOrd="0" presId="urn:microsoft.com/office/officeart/2008/layout/LinedList"/>
    <dgm:cxn modelId="{CB1DA650-704E-490B-80CD-046FABB9E360}" srcId="{B615117B-9C7A-43DE-A62B-590645562727}" destId="{8380CAC5-3D37-496D-BA56-FB41136A9F4D}" srcOrd="5" destOrd="0" parTransId="{0A68071A-C689-4651-8305-0B46C91F88C1}" sibTransId="{FB6E4765-053C-4FD9-8410-FBE4E1636AD7}"/>
    <dgm:cxn modelId="{C5C4D253-BA58-4C4A-90CF-3D5CDA644453}" srcId="{B615117B-9C7A-43DE-A62B-590645562727}" destId="{6E7E0D88-7B3F-4A64-8E05-F4EE7022DF28}" srcOrd="2" destOrd="0" parTransId="{FEA064D7-D728-4C27-A4D6-F9A723E0DBBF}" sibTransId="{B3C27343-B154-43EC-9237-B7148E3B421F}"/>
    <dgm:cxn modelId="{A5F9C558-4306-42A7-BD58-C31E653E25F1}" type="presOf" srcId="{8380CAC5-3D37-496D-BA56-FB41136A9F4D}" destId="{88F3C851-9588-41A2-93EA-26ED6221923A}" srcOrd="0" destOrd="0" presId="urn:microsoft.com/office/officeart/2008/layout/LinedList"/>
    <dgm:cxn modelId="{19D1A5C4-9474-4F59-9AA6-D11F91A36AA8}" srcId="{B615117B-9C7A-43DE-A62B-590645562727}" destId="{DB41D5F0-3972-4164-83AE-E424A921E50C}" srcOrd="0" destOrd="0" parTransId="{05C62A8C-EEAC-42DF-B10D-154F65FB7749}" sibTransId="{111FC809-66B3-46D7-873B-D826A80B9337}"/>
    <dgm:cxn modelId="{1CA010D3-5B86-4444-A50E-338DAADD6DCA}" type="presOf" srcId="{BD5C54B4-CAD7-43A7-9119-C8A1A7947F61}" destId="{99033BA1-620C-4A36-92E9-784A2F4A9DA4}" srcOrd="0" destOrd="0" presId="urn:microsoft.com/office/officeart/2008/layout/LinedList"/>
    <dgm:cxn modelId="{2C9B4DE6-6481-4D55-83C6-4566E3717E25}" srcId="{B615117B-9C7A-43DE-A62B-590645562727}" destId="{798A4981-7F0B-4690-B7E2-5CE8FA1E87B8}" srcOrd="1" destOrd="0" parTransId="{42F2BB6A-C9BF-49A4-8BE9-FB11BE7F0EDF}" sibTransId="{075DBA60-DABE-437B-A1AA-38B234515672}"/>
    <dgm:cxn modelId="{CBD0F0E6-725F-4E3F-BF19-E601B4212960}" type="presOf" srcId="{9AAECC6D-146E-49A8-87B6-16A61BD3A649}" destId="{E22B6AB5-0177-4FB9-8F9A-815C84ED926F}" srcOrd="0" destOrd="0" presId="urn:microsoft.com/office/officeart/2008/layout/LinedList"/>
    <dgm:cxn modelId="{4C80DAF0-16AA-4D61-BB4B-AE8B81728A54}" type="presOf" srcId="{26347340-78E5-4D79-94E0-E969A6BA99B7}" destId="{24F95B94-A1EA-4CFC-A1DB-803058BDBF6A}" srcOrd="0" destOrd="0" presId="urn:microsoft.com/office/officeart/2008/layout/LinedList"/>
    <dgm:cxn modelId="{AF6FC6F6-1D09-47F6-9AE6-0D3FF0E7546E}" srcId="{B615117B-9C7A-43DE-A62B-590645562727}" destId="{9AAECC6D-146E-49A8-87B6-16A61BD3A649}" srcOrd="4" destOrd="0" parTransId="{88F28067-3831-4B92-8DD2-B79BBD2694D3}" sibTransId="{4B11241D-F379-4947-AC07-2724A4483F7D}"/>
    <dgm:cxn modelId="{2694D454-71EF-473E-93D6-FAA13821F7D8}" type="presParOf" srcId="{87C29DB0-D783-4E5B-83BF-DC540C696441}" destId="{782F3F28-AD23-4B77-B2AC-F68C119C9FFF}" srcOrd="0" destOrd="0" presId="urn:microsoft.com/office/officeart/2008/layout/LinedList"/>
    <dgm:cxn modelId="{11456B13-7118-48D0-B02E-20C300D23923}" type="presParOf" srcId="{87C29DB0-D783-4E5B-83BF-DC540C696441}" destId="{66FB0748-B9AC-47C6-8F34-E09D93CE3C3D}" srcOrd="1" destOrd="0" presId="urn:microsoft.com/office/officeart/2008/layout/LinedList"/>
    <dgm:cxn modelId="{9C9C8D62-E7C2-4B59-88A8-061D996FC3AE}" type="presParOf" srcId="{66FB0748-B9AC-47C6-8F34-E09D93CE3C3D}" destId="{26C8A87B-FCAD-417E-8EA5-4AF787A00AE0}" srcOrd="0" destOrd="0" presId="urn:microsoft.com/office/officeart/2008/layout/LinedList"/>
    <dgm:cxn modelId="{B11922B5-5E0B-450D-A340-91E3D42D832F}" type="presParOf" srcId="{66FB0748-B9AC-47C6-8F34-E09D93CE3C3D}" destId="{6B27FDB0-AB22-49E1-9903-C64C972E100D}" srcOrd="1" destOrd="0" presId="urn:microsoft.com/office/officeart/2008/layout/LinedList"/>
    <dgm:cxn modelId="{C4F1EE40-2752-4B88-B8B9-F8F20F5378F6}" type="presParOf" srcId="{87C29DB0-D783-4E5B-83BF-DC540C696441}" destId="{87D501E0-1848-4A33-BC42-709878E5C13A}" srcOrd="2" destOrd="0" presId="urn:microsoft.com/office/officeart/2008/layout/LinedList"/>
    <dgm:cxn modelId="{FD9E002C-F5FC-43CD-8DBD-B2C6D77AE600}" type="presParOf" srcId="{87C29DB0-D783-4E5B-83BF-DC540C696441}" destId="{99D13E80-84A9-4889-AE9C-5241A31982E3}" srcOrd="3" destOrd="0" presId="urn:microsoft.com/office/officeart/2008/layout/LinedList"/>
    <dgm:cxn modelId="{1638CAE1-D571-4136-9E0B-A654B3D71BAA}" type="presParOf" srcId="{99D13E80-84A9-4889-AE9C-5241A31982E3}" destId="{5AE0134E-37C7-4D05-872E-4D21CC011B02}" srcOrd="0" destOrd="0" presId="urn:microsoft.com/office/officeart/2008/layout/LinedList"/>
    <dgm:cxn modelId="{1D4D293A-21B0-4F87-A3A8-8486ABB3FEBB}" type="presParOf" srcId="{99D13E80-84A9-4889-AE9C-5241A31982E3}" destId="{952108E5-1C00-487E-ADDB-81BB08F8592E}" srcOrd="1" destOrd="0" presId="urn:microsoft.com/office/officeart/2008/layout/LinedList"/>
    <dgm:cxn modelId="{A76C999C-7AB6-40A3-8ACF-4D807D79E44B}" type="presParOf" srcId="{87C29DB0-D783-4E5B-83BF-DC540C696441}" destId="{BD5EFD72-4DEF-4A25-B57C-08531F72FF89}" srcOrd="4" destOrd="0" presId="urn:microsoft.com/office/officeart/2008/layout/LinedList"/>
    <dgm:cxn modelId="{74112268-F424-49FE-B2F7-DA872DB25A45}" type="presParOf" srcId="{87C29DB0-D783-4E5B-83BF-DC540C696441}" destId="{3CD84BD1-335F-4AF5-B630-BA30ADFFA66C}" srcOrd="5" destOrd="0" presId="urn:microsoft.com/office/officeart/2008/layout/LinedList"/>
    <dgm:cxn modelId="{B8DCB6FE-0E75-4D4E-B50F-F9AED652EF25}" type="presParOf" srcId="{3CD84BD1-335F-4AF5-B630-BA30ADFFA66C}" destId="{9996CF12-FA8C-4A39-9557-D8B8F948D77D}" srcOrd="0" destOrd="0" presId="urn:microsoft.com/office/officeart/2008/layout/LinedList"/>
    <dgm:cxn modelId="{1AE647E0-311D-43BC-A3EB-AD41D91A9038}" type="presParOf" srcId="{3CD84BD1-335F-4AF5-B630-BA30ADFFA66C}" destId="{E6F302E8-028A-4660-BDD8-8BB91F7412FF}" srcOrd="1" destOrd="0" presId="urn:microsoft.com/office/officeart/2008/layout/LinedList"/>
    <dgm:cxn modelId="{75F67F5E-97D0-47AF-A721-023D3ADDF1E5}" type="presParOf" srcId="{87C29DB0-D783-4E5B-83BF-DC540C696441}" destId="{64FD1ECD-50D1-489A-92C3-F2E520406194}" srcOrd="6" destOrd="0" presId="urn:microsoft.com/office/officeart/2008/layout/LinedList"/>
    <dgm:cxn modelId="{05948836-49F1-4EF1-9F83-8BC68DD4AD68}" type="presParOf" srcId="{87C29DB0-D783-4E5B-83BF-DC540C696441}" destId="{63D88327-F18F-4388-86C5-9B43371CFF2A}" srcOrd="7" destOrd="0" presId="urn:microsoft.com/office/officeart/2008/layout/LinedList"/>
    <dgm:cxn modelId="{613A93E2-017E-456B-8BCA-AAAD0E4364B3}" type="presParOf" srcId="{63D88327-F18F-4388-86C5-9B43371CFF2A}" destId="{24F95B94-A1EA-4CFC-A1DB-803058BDBF6A}" srcOrd="0" destOrd="0" presId="urn:microsoft.com/office/officeart/2008/layout/LinedList"/>
    <dgm:cxn modelId="{D68743EF-AA0E-4E08-B451-C42B3C69E3F8}" type="presParOf" srcId="{63D88327-F18F-4388-86C5-9B43371CFF2A}" destId="{5E439766-144B-41C6-9E69-996EC2BE585A}" srcOrd="1" destOrd="0" presId="urn:microsoft.com/office/officeart/2008/layout/LinedList"/>
    <dgm:cxn modelId="{4A5F26C3-FB1C-4290-A0C8-56D4153A7BA3}" type="presParOf" srcId="{87C29DB0-D783-4E5B-83BF-DC540C696441}" destId="{AE8676AA-4699-46D5-83E3-AB0E80EC7BEC}" srcOrd="8" destOrd="0" presId="urn:microsoft.com/office/officeart/2008/layout/LinedList"/>
    <dgm:cxn modelId="{B050EAF4-17FA-4EF5-A17E-113AC84561E9}" type="presParOf" srcId="{87C29DB0-D783-4E5B-83BF-DC540C696441}" destId="{93F30BDF-0015-4B24-B135-6D3CFD1F9434}" srcOrd="9" destOrd="0" presId="urn:microsoft.com/office/officeart/2008/layout/LinedList"/>
    <dgm:cxn modelId="{3CD6B413-CE0A-45E7-AB4C-437C930C631A}" type="presParOf" srcId="{93F30BDF-0015-4B24-B135-6D3CFD1F9434}" destId="{E22B6AB5-0177-4FB9-8F9A-815C84ED926F}" srcOrd="0" destOrd="0" presId="urn:microsoft.com/office/officeart/2008/layout/LinedList"/>
    <dgm:cxn modelId="{3FB8EC13-0B63-4473-A79E-A364D5EE8526}" type="presParOf" srcId="{93F30BDF-0015-4B24-B135-6D3CFD1F9434}" destId="{6FF05C00-6BDA-46F8-91A0-5BD68A697886}" srcOrd="1" destOrd="0" presId="urn:microsoft.com/office/officeart/2008/layout/LinedList"/>
    <dgm:cxn modelId="{4EEF1E4D-D23F-46E2-BD0D-F10DB542DF6D}" type="presParOf" srcId="{87C29DB0-D783-4E5B-83BF-DC540C696441}" destId="{34D1E666-26DF-41C2-A7F8-3CC3748A8AB1}" srcOrd="10" destOrd="0" presId="urn:microsoft.com/office/officeart/2008/layout/LinedList"/>
    <dgm:cxn modelId="{56FA9171-EA0A-4E18-9236-AA0B5E0971BB}" type="presParOf" srcId="{87C29DB0-D783-4E5B-83BF-DC540C696441}" destId="{CD3B4D5F-B32A-4F8F-8EAC-D74E49BB5111}" srcOrd="11" destOrd="0" presId="urn:microsoft.com/office/officeart/2008/layout/LinedList"/>
    <dgm:cxn modelId="{2E88A199-B725-4CA5-A017-957D1AC6D931}" type="presParOf" srcId="{CD3B4D5F-B32A-4F8F-8EAC-D74E49BB5111}" destId="{88F3C851-9588-41A2-93EA-26ED6221923A}" srcOrd="0" destOrd="0" presId="urn:microsoft.com/office/officeart/2008/layout/LinedList"/>
    <dgm:cxn modelId="{177172D7-56E9-4F48-AA85-778E7AAA732D}" type="presParOf" srcId="{CD3B4D5F-B32A-4F8F-8EAC-D74E49BB5111}" destId="{C0A07279-AA73-44BD-833C-DDFFAF62BAE8}" srcOrd="1" destOrd="0" presId="urn:microsoft.com/office/officeart/2008/layout/LinedList"/>
    <dgm:cxn modelId="{82178745-2106-4EF7-8418-7B4CACB8ECB6}" type="presParOf" srcId="{87C29DB0-D783-4E5B-83BF-DC540C696441}" destId="{4E0B08FE-044B-4E0C-AF55-427F1E6F244F}" srcOrd="12" destOrd="0" presId="urn:microsoft.com/office/officeart/2008/layout/LinedList"/>
    <dgm:cxn modelId="{1D1BA45B-CA64-48AB-B9B5-68AD466CFD53}" type="presParOf" srcId="{87C29DB0-D783-4E5B-83BF-DC540C696441}" destId="{15DDAFE2-0AF2-41C4-99B1-28BE7D8C348C}" srcOrd="13" destOrd="0" presId="urn:microsoft.com/office/officeart/2008/layout/LinedList"/>
    <dgm:cxn modelId="{AD6D994C-A3ED-4B80-B566-76DFD8BE287D}" type="presParOf" srcId="{15DDAFE2-0AF2-41C4-99B1-28BE7D8C348C}" destId="{99033BA1-620C-4A36-92E9-784A2F4A9DA4}" srcOrd="0" destOrd="0" presId="urn:microsoft.com/office/officeart/2008/layout/LinedList"/>
    <dgm:cxn modelId="{F794C4FE-ED4E-4307-8285-FD4AF4800590}" type="presParOf" srcId="{15DDAFE2-0AF2-41C4-99B1-28BE7D8C348C}" destId="{503CCA3D-CDC7-420A-AF2D-DBB70B9FA8E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2F3F28-AD23-4B77-B2AC-F68C119C9FFF}">
      <dsp:nvSpPr>
        <dsp:cNvPr id="0" name=""/>
        <dsp:cNvSpPr/>
      </dsp:nvSpPr>
      <dsp:spPr>
        <a:xfrm>
          <a:off x="0" y="531"/>
          <a:ext cx="509219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6C8A87B-FCAD-417E-8EA5-4AF787A00AE0}">
      <dsp:nvSpPr>
        <dsp:cNvPr id="0" name=""/>
        <dsp:cNvSpPr/>
      </dsp:nvSpPr>
      <dsp:spPr>
        <a:xfrm>
          <a:off x="0" y="531"/>
          <a:ext cx="5092194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Business Problem</a:t>
          </a:r>
          <a:endParaRPr lang="en-US" sz="2700" kern="1200"/>
        </a:p>
      </dsp:txBody>
      <dsp:txXfrm>
        <a:off x="0" y="531"/>
        <a:ext cx="5092194" cy="621467"/>
      </dsp:txXfrm>
    </dsp:sp>
    <dsp:sp modelId="{87D501E0-1848-4A33-BC42-709878E5C13A}">
      <dsp:nvSpPr>
        <dsp:cNvPr id="0" name=""/>
        <dsp:cNvSpPr/>
      </dsp:nvSpPr>
      <dsp:spPr>
        <a:xfrm>
          <a:off x="0" y="621999"/>
          <a:ext cx="509219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AE0134E-37C7-4D05-872E-4D21CC011B02}">
      <dsp:nvSpPr>
        <dsp:cNvPr id="0" name=""/>
        <dsp:cNvSpPr/>
      </dsp:nvSpPr>
      <dsp:spPr>
        <a:xfrm>
          <a:off x="0" y="621999"/>
          <a:ext cx="5092194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Background/History</a:t>
          </a:r>
          <a:endParaRPr lang="en-US" sz="2700" kern="1200"/>
        </a:p>
      </dsp:txBody>
      <dsp:txXfrm>
        <a:off x="0" y="621999"/>
        <a:ext cx="5092194" cy="621467"/>
      </dsp:txXfrm>
    </dsp:sp>
    <dsp:sp modelId="{BD5EFD72-4DEF-4A25-B57C-08531F72FF89}">
      <dsp:nvSpPr>
        <dsp:cNvPr id="0" name=""/>
        <dsp:cNvSpPr/>
      </dsp:nvSpPr>
      <dsp:spPr>
        <a:xfrm>
          <a:off x="0" y="1243467"/>
          <a:ext cx="5092194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996CF12-FA8C-4A39-9557-D8B8F948D77D}">
      <dsp:nvSpPr>
        <dsp:cNvPr id="0" name=""/>
        <dsp:cNvSpPr/>
      </dsp:nvSpPr>
      <dsp:spPr>
        <a:xfrm>
          <a:off x="0" y="1243467"/>
          <a:ext cx="5092194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Models</a:t>
          </a:r>
          <a:endParaRPr lang="en-US" sz="2700" kern="1200"/>
        </a:p>
      </dsp:txBody>
      <dsp:txXfrm>
        <a:off x="0" y="1243467"/>
        <a:ext cx="5092194" cy="621467"/>
      </dsp:txXfrm>
    </dsp:sp>
    <dsp:sp modelId="{64FD1ECD-50D1-489A-92C3-F2E520406194}">
      <dsp:nvSpPr>
        <dsp:cNvPr id="0" name=""/>
        <dsp:cNvSpPr/>
      </dsp:nvSpPr>
      <dsp:spPr>
        <a:xfrm>
          <a:off x="0" y="1864935"/>
          <a:ext cx="5092194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4F95B94-A1EA-4CFC-A1DB-803058BDBF6A}">
      <dsp:nvSpPr>
        <dsp:cNvPr id="0" name=""/>
        <dsp:cNvSpPr/>
      </dsp:nvSpPr>
      <dsp:spPr>
        <a:xfrm>
          <a:off x="0" y="1864935"/>
          <a:ext cx="5092194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Analysis</a:t>
          </a:r>
          <a:endParaRPr lang="en-US" sz="2700" kern="1200"/>
        </a:p>
      </dsp:txBody>
      <dsp:txXfrm>
        <a:off x="0" y="1864935"/>
        <a:ext cx="5092194" cy="621467"/>
      </dsp:txXfrm>
    </dsp:sp>
    <dsp:sp modelId="{AE8676AA-4699-46D5-83E3-AB0E80EC7BEC}">
      <dsp:nvSpPr>
        <dsp:cNvPr id="0" name=""/>
        <dsp:cNvSpPr/>
      </dsp:nvSpPr>
      <dsp:spPr>
        <a:xfrm>
          <a:off x="0" y="2486402"/>
          <a:ext cx="5092194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22B6AB5-0177-4FB9-8F9A-815C84ED926F}">
      <dsp:nvSpPr>
        <dsp:cNvPr id="0" name=""/>
        <dsp:cNvSpPr/>
      </dsp:nvSpPr>
      <dsp:spPr>
        <a:xfrm>
          <a:off x="0" y="2486402"/>
          <a:ext cx="5092194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Recommendations</a:t>
          </a:r>
          <a:endParaRPr lang="en-US" sz="2700" kern="1200"/>
        </a:p>
      </dsp:txBody>
      <dsp:txXfrm>
        <a:off x="0" y="2486402"/>
        <a:ext cx="5092194" cy="621467"/>
      </dsp:txXfrm>
    </dsp:sp>
    <dsp:sp modelId="{34D1E666-26DF-41C2-A7F8-3CC3748A8AB1}">
      <dsp:nvSpPr>
        <dsp:cNvPr id="0" name=""/>
        <dsp:cNvSpPr/>
      </dsp:nvSpPr>
      <dsp:spPr>
        <a:xfrm>
          <a:off x="0" y="3107870"/>
          <a:ext cx="509219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8F3C851-9588-41A2-93EA-26ED6221923A}">
      <dsp:nvSpPr>
        <dsp:cNvPr id="0" name=""/>
        <dsp:cNvSpPr/>
      </dsp:nvSpPr>
      <dsp:spPr>
        <a:xfrm>
          <a:off x="0" y="3107870"/>
          <a:ext cx="5092194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Ethical Issues</a:t>
          </a:r>
          <a:endParaRPr lang="en-US" sz="2700" kern="1200"/>
        </a:p>
      </dsp:txBody>
      <dsp:txXfrm>
        <a:off x="0" y="3107870"/>
        <a:ext cx="5092194" cy="621467"/>
      </dsp:txXfrm>
    </dsp:sp>
    <dsp:sp modelId="{4E0B08FE-044B-4E0C-AF55-427F1E6F244F}">
      <dsp:nvSpPr>
        <dsp:cNvPr id="0" name=""/>
        <dsp:cNvSpPr/>
      </dsp:nvSpPr>
      <dsp:spPr>
        <a:xfrm>
          <a:off x="0" y="3729338"/>
          <a:ext cx="5092194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9033BA1-620C-4A36-92E9-784A2F4A9DA4}">
      <dsp:nvSpPr>
        <dsp:cNvPr id="0" name=""/>
        <dsp:cNvSpPr/>
      </dsp:nvSpPr>
      <dsp:spPr>
        <a:xfrm>
          <a:off x="0" y="3729338"/>
          <a:ext cx="5092194" cy="6214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References</a:t>
          </a:r>
          <a:endParaRPr lang="en-US" sz="2700" kern="1200"/>
        </a:p>
      </dsp:txBody>
      <dsp:txXfrm>
        <a:off x="0" y="3729338"/>
        <a:ext cx="5092194" cy="6214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gif>
</file>

<file path=ppt/media/image21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12/26/2023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AE46C21D-EBB5-4F3D-B06D-166777189317}" type="datetime1">
              <a:rPr lang="en-US" smtClean="0"/>
              <a:t>12/26/2023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1DFFEA26-EB1D-498C-95CD-1ECE586790AA}" type="datetime1">
              <a:rPr lang="en-US" smtClean="0"/>
              <a:t>12/26/2023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539842EE-D56F-4F18-94E7-094CEF23F906}" type="datetime1">
              <a:rPr lang="en-US" smtClean="0"/>
              <a:t>12/26/2023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45B08281-154C-4FEF-A6DF-18BA3AC0F374}" type="datetime1">
              <a:rPr lang="en-US" smtClean="0"/>
              <a:t>12/26/2023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04D857D4-BD7E-4A06-844B-AAD504F1114F}" type="datetime1">
              <a:rPr lang="en-US" smtClean="0"/>
              <a:t>12/26/2023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916AFA50-87A4-4E99-B112-8C6B1DFB84B2}" type="datetime1">
              <a:rPr lang="en-US" smtClean="0"/>
              <a:t>12/26/2023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6B3905CA-BF0F-4A1B-AA0D-85E42F5D5A85}" type="datetime1">
              <a:rPr lang="en-US" smtClean="0"/>
              <a:t>12/26/2023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D3DA9A77-60C0-4BB8-898D-2828EE4073AD}" type="datetime1">
              <a:rPr lang="en-US" smtClean="0"/>
              <a:t>12/26/2023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C1F30CD5-42B1-4614-9F46-5D29928CC2DB}" type="datetime1">
              <a:rPr lang="en-US" smtClean="0"/>
              <a:t>12/26/2023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EE6020E3-D95B-4E55-964F-4B1A98BDAA6F}" type="datetime1">
              <a:rPr lang="en-US" smtClean="0"/>
              <a:t>12/26/2023</a:t>
            </a:fld>
            <a:endParaRPr lang="en-US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FC9A72C8-1C87-42EF-8A11-BF6DFA19ED8B}" type="datetime1">
              <a:rPr lang="en-US" smtClean="0"/>
              <a:t>12/26/2023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vaish143.blogspot.com/2010/09/right-or-wrong.html" TargetMode="Externa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hyperlink" Target="http://www.compliancebuilding.com/2012/09/13/insider-trading-is-a-victimless-crime/" TargetMode="External"/><Relationship Id="rId4" Type="http://schemas.openxmlformats.org/officeDocument/2006/relationships/image" Target="../media/image20.gi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asdaq.com/market-activity/stocks/ko/historical" TargetMode="External"/><Relationship Id="rId13" Type="http://schemas.openxmlformats.org/officeDocument/2006/relationships/hyperlink" Target="https://colah.github.io/posts/2015-08-Understanding-LSTMs/" TargetMode="External"/><Relationship Id="rId3" Type="http://schemas.openxmlformats.org/officeDocument/2006/relationships/hyperlink" Target="https://investors.coca-colacompany.com/stock-information/historical-data" TargetMode="External"/><Relationship Id="rId7" Type="http://schemas.openxmlformats.org/officeDocument/2006/relationships/hyperlink" Target="https://www.investopedia.com/terms/g/generalalizedautogregressiveconditionalheteroskedasticity.asp" TargetMode="External"/><Relationship Id="rId12" Type="http://schemas.openxmlformats.org/officeDocument/2006/relationships/hyperlink" Target="https://www.investopedia.com/ask/answers/052615/why-did-warren-buffett-invest-heavily-cocacola-ko-late-1980s.asp" TargetMode="External"/><Relationship Id="rId2" Type="http://schemas.openxmlformats.org/officeDocument/2006/relationships/hyperlink" Target="https://www.macrotrends.net/stocks/charts/KO/cocacola/stock-price-histor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g.com/en-ch/shares/markets-shares/coca-cola-co-KO-US/history-of-coca-cola" TargetMode="External"/><Relationship Id="rId11" Type="http://schemas.openxmlformats.org/officeDocument/2006/relationships/hyperlink" Target="https://www.businessinsider.com/stock-market-crash-sp500-prediction-recession-2024-us-economy-outlook-2023-11" TargetMode="External"/><Relationship Id="rId5" Type="http://schemas.openxmlformats.org/officeDocument/2006/relationships/hyperlink" Target="https://facebook.github.io/prophet/" TargetMode="External"/><Relationship Id="rId15" Type="http://schemas.openxmlformats.org/officeDocument/2006/relationships/hyperlink" Target="https://finance.yahoo.com/quote/KO/history?period1=657849600&amp;period2=1701820800&amp;interval=1mo&amp;filter=history&amp;frequency=1mo&amp;includeAdjustedClose=true" TargetMode="External"/><Relationship Id="rId10" Type="http://schemas.openxmlformats.org/officeDocument/2006/relationships/hyperlink" Target="https://www.nasdaq.com/articles/a-bull-market-could-be-here:-3-reasons-to-buy-coca-cola-stock-0" TargetMode="External"/><Relationship Id="rId4" Type="http://schemas.openxmlformats.org/officeDocument/2006/relationships/hyperlink" Target="https://www.forbes.com/sites/rickferri/2012/12/20/any-monkey-can-beat-the-market/?sh=7e5e33ab630a" TargetMode="External"/><Relationship Id="rId9" Type="http://schemas.openxmlformats.org/officeDocument/2006/relationships/hyperlink" Target="https://tradethatswing.com/seasonal-patterns-of-the-stock-market/" TargetMode="External"/><Relationship Id="rId14" Type="http://schemas.openxmlformats.org/officeDocument/2006/relationships/hyperlink" Target="https://www.foodbusinessnews.net/articles/24903-coca-cola-very-focused-on-impact-of-weight-loss-drugs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manage.wix.com/dashboard/9ce5879c-c0d4-4121-851a-09f5f50408a9/portfolio/projects" TargetMode="External"/><Relationship Id="rId2" Type="http://schemas.openxmlformats.org/officeDocument/2006/relationships/hyperlink" Target="https://github.com/mosheburnstein0/BurnsteinPortfolio/tree/main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jpe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hyperlink" Target="http://www.flickr.com/photos/68751915@N05/6870880911/" TargetMode="Externa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86530412@N02/8266503630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blogartesvisuales.net/identidad-corporativa/4-rasgos-del-diseno-de-marca-en-los-que-coca-cola-es-experta/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aint-tepes.deviantart.com/art/Coca-Cola-map-availability-470919204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hess.copernicus.org/articles/22/6005/2018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Stock Market Bar Graph">
            <a:extLst>
              <a:ext uri="{FF2B5EF4-FFF2-40B4-BE49-F238E27FC236}">
                <a16:creationId xmlns:a16="http://schemas.microsoft.com/office/drawing/2014/main" id="{5B8A3DDE-A919-2309-5267-1FA88FE7B3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err="1">
                <a:solidFill>
                  <a:srgbClr val="FFFFFF"/>
                </a:solidFill>
              </a:rPr>
              <a:t>CocaCola</a:t>
            </a:r>
            <a:r>
              <a:rPr lang="en-US">
                <a:solidFill>
                  <a:srgbClr val="FFFFFF"/>
                </a:solidFill>
              </a:rPr>
              <a:t> Stock Forecasting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By Moshe Burnstein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1CF142-C165-73F6-C5F8-82A36B0AA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2785" y="6445140"/>
            <a:ext cx="4114800" cy="365125"/>
          </a:xfrm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 algn="l">
              <a:spcAft>
                <a:spcPts val="600"/>
              </a:spcAft>
            </a:pPr>
            <a:r>
              <a:rPr lang="en-US" sz="11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PRESENTATION </a:t>
            </a:r>
            <a:r>
              <a:rPr lang="en-US" sz="1100" err="1">
                <a:solidFill>
                  <a:srgbClr val="FFFFFF"/>
                </a:solidFill>
              </a:rPr>
              <a:t>TITLE</a:t>
            </a:r>
            <a:r>
              <a:rPr lang="en-US" sz="1400" err="1">
                <a:solidFill>
                  <a:srgbClr val="000000"/>
                </a:solidFill>
                <a:ea typeface="+mn-lt"/>
                <a:cs typeface="+mn-lt"/>
              </a:rPr>
              <a:t>CCocaCola</a:t>
            </a:r>
            <a:r>
              <a:rPr lang="en-US" sz="1400">
                <a:solidFill>
                  <a:srgbClr val="000000"/>
                </a:solidFill>
                <a:ea typeface="+mn-lt"/>
                <a:cs typeface="+mn-lt"/>
              </a:rPr>
              <a:t> Stock Forecasting</a:t>
            </a:r>
          </a:p>
          <a:p>
            <a:pPr algn="l">
              <a:spcAft>
                <a:spcPts val="600"/>
              </a:spcAft>
            </a:pPr>
            <a:r>
              <a:rPr lang="en-US" sz="1400" err="1">
                <a:solidFill>
                  <a:srgbClr val="000000"/>
                </a:solidFill>
                <a:ea typeface="+mn-lt"/>
                <a:cs typeface="+mn-lt"/>
              </a:rPr>
              <a:t>ocaCola</a:t>
            </a:r>
            <a:r>
              <a:rPr lang="en-US" sz="1400">
                <a:solidFill>
                  <a:srgbClr val="000000"/>
                </a:solidFill>
                <a:ea typeface="+mn-lt"/>
                <a:cs typeface="+mn-lt"/>
              </a:rPr>
              <a:t> Stock Forecasting</a:t>
            </a:r>
            <a:endParaRPr lang="en-US"/>
          </a:p>
          <a:p>
            <a:pPr algn="l">
              <a:spcAft>
                <a:spcPts val="600"/>
              </a:spcAft>
            </a:pPr>
            <a:endParaRPr lang="en-US" sz="1100" kern="1200">
              <a:solidFill>
                <a:srgbClr val="FFFFFF"/>
              </a:solidFill>
              <a:latin typeface="+mn-lt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2EC7B6-45AB-F8D2-1082-4F7642EFDD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8138" y="-2875"/>
            <a:ext cx="7258856" cy="6849373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F79844-9A72-1960-1993-0207F1A86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4320" y="6455664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z="11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sz="11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70317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ED5833-B85B-4103-8A3B-CAB0308E6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911D36-1494-AE17-69F7-DB50B3EA3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976" y="79618"/>
            <a:ext cx="12201953" cy="15956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/>
              <a:t>Compare LSTM Predictions to Actual Prices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950C494-1EB4-8846-0086-0C5F5664ED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4" t="-1316" r="39341" b="65351"/>
          <a:stretch/>
        </p:blipFill>
        <p:spPr>
          <a:xfrm>
            <a:off x="-4060" y="1914929"/>
            <a:ext cx="5797797" cy="4389112"/>
          </a:xfrm>
          <a:prstGeom prst="rect">
            <a:avLst/>
          </a:prstGeom>
        </p:spPr>
      </p:pic>
      <p:pic>
        <p:nvPicPr>
          <p:cNvPr id="6" name="Content Placeholder 5" descr="A screen shot of a computer&#10;&#10;Description automatically generated">
            <a:extLst>
              <a:ext uri="{FF2B5EF4-FFF2-40B4-BE49-F238E27FC236}">
                <a16:creationId xmlns:a16="http://schemas.microsoft.com/office/drawing/2014/main" id="{6D4F5F33-030C-CEA9-FFD0-BE309D2B57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0358" t="24948" r="16098" b="13514"/>
          <a:stretch/>
        </p:blipFill>
        <p:spPr>
          <a:xfrm>
            <a:off x="5784466" y="2216287"/>
            <a:ext cx="6230166" cy="4097104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864A61-26A2-3D01-CDF6-353C4D579D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err="1">
                <a:solidFill>
                  <a:schemeClr val="tx1">
                    <a:tint val="75000"/>
                  </a:schemeClr>
                </a:solidFill>
              </a:rPr>
              <a:t>CocaCola</a:t>
            </a:r>
            <a:r>
              <a:rPr lang="en-US">
                <a:solidFill>
                  <a:schemeClr val="tx1">
                    <a:tint val="75000"/>
                  </a:schemeClr>
                </a:solidFill>
              </a:rPr>
              <a:t> Forecasting</a:t>
            </a:r>
            <a:endParaRPr lang="en-US" kern="1200">
              <a:solidFill>
                <a:schemeClr val="tx1">
                  <a:tint val="75000"/>
                </a:schemeClr>
              </a:solidFill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9A0CED-5879-36CE-AB1D-E22840B92C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A2E3FB7-71E5-EAAC-BEDD-0F80345D8125}"/>
              </a:ext>
            </a:extLst>
          </p:cNvPr>
          <p:cNvSpPr/>
          <p:nvPr/>
        </p:nvSpPr>
        <p:spPr>
          <a:xfrm>
            <a:off x="4264525" y="3769894"/>
            <a:ext cx="1684421" cy="1189789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0C182973-4C40-2D8A-5435-C1F96FDE99F4}"/>
              </a:ext>
            </a:extLst>
          </p:cNvPr>
          <p:cNvSpPr/>
          <p:nvPr/>
        </p:nvSpPr>
        <p:spPr>
          <a:xfrm>
            <a:off x="10347158" y="3823368"/>
            <a:ext cx="1550736" cy="1016000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915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Content Placeholder 5" descr="A graph on a computer screen&#10;&#10;Description automatically generated">
            <a:extLst>
              <a:ext uri="{FF2B5EF4-FFF2-40B4-BE49-F238E27FC236}">
                <a16:creationId xmlns:a16="http://schemas.microsoft.com/office/drawing/2014/main" id="{13A9ED57-022C-81C8-CB24-7A411D7B0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467" t="8543" r="13887" b="3853"/>
          <a:stretch/>
        </p:blipFill>
        <p:spPr>
          <a:xfrm>
            <a:off x="21" y="669703"/>
            <a:ext cx="12261065" cy="6276436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77421B-C49F-1D92-43CD-891ED5267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401D63-A782-54C2-7484-5EF0F3327B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563ACAAF-8C2A-5B73-07BD-1F0EDF765228}"/>
              </a:ext>
            </a:extLst>
          </p:cNvPr>
          <p:cNvSpPr/>
          <p:nvPr/>
        </p:nvSpPr>
        <p:spPr>
          <a:xfrm>
            <a:off x="10748210" y="1898315"/>
            <a:ext cx="1697789" cy="2032000"/>
          </a:xfrm>
          <a:prstGeom prst="fra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D29429-683A-C7E7-0BBE-94AB393480CA}"/>
              </a:ext>
            </a:extLst>
          </p:cNvPr>
          <p:cNvSpPr txBox="1"/>
          <p:nvPr/>
        </p:nvSpPr>
        <p:spPr>
          <a:xfrm>
            <a:off x="0" y="0"/>
            <a:ext cx="1286041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 b="1" dirty="0"/>
              <a:t>Prophet Predictions on First Half of Data</a:t>
            </a:r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2317852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5633F-BC36-662D-0EDA-B91BE1A4B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5AE1A-FA1A-A236-BF06-DE20B5F18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Char char="•"/>
            </a:pPr>
            <a:r>
              <a:rPr lang="en-US"/>
              <a:t>Go with Prophet Model with Grid Search</a:t>
            </a:r>
          </a:p>
          <a:p>
            <a:pPr marL="457200" indent="-457200">
              <a:buChar char="•"/>
            </a:pPr>
            <a:r>
              <a:rPr lang="en-US"/>
              <a:t>If you have the stomach for it...invest</a:t>
            </a:r>
          </a:p>
          <a:p>
            <a:pPr marL="457200" indent="-457200">
              <a:buChar char="•"/>
            </a:pPr>
            <a:r>
              <a:rPr lang="en-US"/>
              <a:t>Decide price at which you must sell, for better or for worse</a:t>
            </a:r>
          </a:p>
          <a:p>
            <a:pPr marL="457200" indent="-457200">
              <a:buChar char="•"/>
            </a:pPr>
            <a:r>
              <a:rPr lang="en-US"/>
              <a:t>Explore using such modeling for other stocks</a:t>
            </a:r>
          </a:p>
          <a:p>
            <a:pPr marL="457200" indent="-457200">
              <a:buChar char="•"/>
            </a:pPr>
            <a:r>
              <a:rPr lang="en-US"/>
              <a:t>Incorporate this type of modeling into comprehensive financial advisory plan</a:t>
            </a:r>
          </a:p>
          <a:p>
            <a:pPr marL="457200" indent="-457200">
              <a:buChar char="•"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45441E-D6CB-9D1E-CAD3-88AA537433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3914932" cy="240207"/>
          </a:xfrm>
        </p:spPr>
        <p:txBody>
          <a:bodyPr/>
          <a:lstStyle/>
          <a:p>
            <a:pPr algn="l"/>
            <a:r>
              <a:rPr lang="en-US" sz="1400" err="1">
                <a:solidFill>
                  <a:srgbClr val="000000"/>
                </a:solidFill>
                <a:ea typeface="+mn-lt"/>
                <a:cs typeface="+mn-lt"/>
              </a:rPr>
              <a:t>CocaCola</a:t>
            </a:r>
            <a:r>
              <a:rPr lang="en-US" sz="1400">
                <a:solidFill>
                  <a:srgbClr val="000000"/>
                </a:solidFill>
                <a:ea typeface="+mn-lt"/>
                <a:cs typeface="+mn-lt"/>
              </a:rPr>
              <a:t> Stock Forecasting</a:t>
            </a:r>
          </a:p>
          <a:p>
            <a:endParaRPr lang="en-US">
              <a:solidFill>
                <a:srgbClr val="637183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F57A7E-A255-A91F-C354-C7E445FD07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540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C9F769-C360-C204-4BFB-066D813564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What Your $10,000 Loan Will Earn</a:t>
            </a:r>
          </a:p>
        </p:txBody>
      </p:sp>
      <p:pic>
        <p:nvPicPr>
          <p:cNvPr id="6" name="Content Placeholder 5" descr="A graph with black squares&#10;&#10;Description automatically generated">
            <a:extLst>
              <a:ext uri="{FF2B5EF4-FFF2-40B4-BE49-F238E27FC236}">
                <a16:creationId xmlns:a16="http://schemas.microsoft.com/office/drawing/2014/main" id="{3B4B3598-2CC1-05C2-F4F4-206077626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698604"/>
            <a:ext cx="6780700" cy="545846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8C51CB-B3C3-BF5B-8D63-39E649F2FA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28700" y="6356350"/>
            <a:ext cx="62103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400" err="1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CocaCola</a:t>
            </a:r>
            <a:r>
              <a:rPr lang="en-US" sz="1400">
                <a:solidFill>
                  <a:schemeClr val="tx1">
                    <a:alpha val="80000"/>
                  </a:schemeClr>
                </a:solidFill>
                <a:ea typeface="+mn-lt"/>
                <a:cs typeface="+mn-lt"/>
              </a:rPr>
              <a:t> Stock Forecasting</a:t>
            </a:r>
          </a:p>
          <a:p>
            <a:pPr algn="l">
              <a:spcAft>
                <a:spcPts val="600"/>
              </a:spcAft>
            </a:pPr>
            <a:endParaRPr lang="en-US" kern="1200">
              <a:solidFill>
                <a:schemeClr val="tx1">
                  <a:alpha val="80000"/>
                </a:schemeClr>
              </a:solidFill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D03F38-AD21-ADF1-D920-6EED17D6C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3441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2A785343-5D24-4118-A2E4-665D196F6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black and gold scale with red text&#10;&#10;Description automatically generated">
            <a:extLst>
              <a:ext uri="{FF2B5EF4-FFF2-40B4-BE49-F238E27FC236}">
                <a16:creationId xmlns:a16="http://schemas.microsoft.com/office/drawing/2014/main" id="{95861EC5-D01B-841B-8B9B-D99E95770B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3796" r="-3" b="-3"/>
          <a:stretch/>
        </p:blipFill>
        <p:spPr>
          <a:xfrm>
            <a:off x="2" y="-6235"/>
            <a:ext cx="3255403" cy="2505456"/>
          </a:xfrm>
          <a:custGeom>
            <a:avLst/>
            <a:gdLst/>
            <a:ahLst/>
            <a:cxnLst/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sp>
        <p:nvSpPr>
          <p:cNvPr id="45" name="Freeform 11">
            <a:extLst>
              <a:ext uri="{FF2B5EF4-FFF2-40B4-BE49-F238E27FC236}">
                <a16:creationId xmlns:a16="http://schemas.microsoft.com/office/drawing/2014/main" id="{32F4D216-10B7-4DCA-A0A1-068E9E32F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2660091"/>
            <a:ext cx="7122523" cy="4197911"/>
          </a:xfrm>
          <a:custGeom>
            <a:avLst/>
            <a:gdLst>
              <a:gd name="connsiteX0" fmla="*/ 0 w 7122523"/>
              <a:gd name="connsiteY0" fmla="*/ 4197911 h 4197911"/>
              <a:gd name="connsiteX1" fmla="*/ 7122523 w 7122523"/>
              <a:gd name="connsiteY1" fmla="*/ 4197911 h 4197911"/>
              <a:gd name="connsiteX2" fmla="*/ 5177382 w 7122523"/>
              <a:gd name="connsiteY2" fmla="*/ 0 h 4197911"/>
              <a:gd name="connsiteX3" fmla="*/ 5171159 w 7122523"/>
              <a:gd name="connsiteY3" fmla="*/ 0 h 4197911"/>
              <a:gd name="connsiteX4" fmla="*/ 3981368 w 7122523"/>
              <a:gd name="connsiteY4" fmla="*/ 0 h 4197911"/>
              <a:gd name="connsiteX5" fmla="*/ 2331323 w 7122523"/>
              <a:gd name="connsiteY5" fmla="*/ 0 h 4197911"/>
              <a:gd name="connsiteX6" fmla="*/ 0 w 7122523"/>
              <a:gd name="connsiteY6" fmla="*/ 0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22523" h="4197911">
                <a:moveTo>
                  <a:pt x="0" y="4197911"/>
                </a:moveTo>
                <a:lnTo>
                  <a:pt x="7122523" y="4197911"/>
                </a:lnTo>
                <a:lnTo>
                  <a:pt x="5177382" y="0"/>
                </a:lnTo>
                <a:lnTo>
                  <a:pt x="5171159" y="0"/>
                </a:lnTo>
                <a:lnTo>
                  <a:pt x="3981368" y="0"/>
                </a:lnTo>
                <a:lnTo>
                  <a:pt x="2331323" y="0"/>
                </a:lnTo>
                <a:lnTo>
                  <a:pt x="0" y="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0A619-230D-4C1E-D161-4A2B93544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8" y="3098042"/>
            <a:ext cx="5308979" cy="8529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Ethical Issues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AA2D1D-5F72-350D-C5CC-6884B180D1A8}"/>
              </a:ext>
            </a:extLst>
          </p:cNvPr>
          <p:cNvSpPr txBox="1"/>
          <p:nvPr/>
        </p:nvSpPr>
        <p:spPr>
          <a:xfrm>
            <a:off x="682388" y="3951027"/>
            <a:ext cx="4746863" cy="2130364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Transparency to stakeholder about risks of investing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Advise risk mitigation options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Inform of ominous signs of recession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FFFFFF"/>
                </a:solidFill>
              </a:rPr>
              <a:t>Ensure data team members disclose all stock holdings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rgbClr val="FFFFFF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5FBCE8-E89E-F849-29EA-1DA8E36427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82388" y="6356350"/>
            <a:ext cx="439614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400" err="1">
                <a:solidFill>
                  <a:srgbClr val="000000"/>
                </a:solidFill>
                <a:ea typeface="+mn-lt"/>
                <a:cs typeface="+mn-lt"/>
              </a:rPr>
              <a:t>CocaCola</a:t>
            </a:r>
            <a:r>
              <a:rPr lang="en-US" sz="1400">
                <a:solidFill>
                  <a:srgbClr val="000000"/>
                </a:solidFill>
                <a:ea typeface="+mn-lt"/>
                <a:cs typeface="+mn-lt"/>
              </a:rPr>
              <a:t> Stock Forecasting</a:t>
            </a:r>
          </a:p>
          <a:p>
            <a:pPr algn="l">
              <a:spcAft>
                <a:spcPts val="600"/>
              </a:spcAft>
            </a:pPr>
            <a:endParaRPr lang="en-US" kern="1200">
              <a:solidFill>
                <a:srgbClr val="FFFFFF">
                  <a:alpha val="80000"/>
                </a:srgbClr>
              </a:solidFill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6400C2-40B1-9522-6BA5-072DD83ED7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96550" y="6356350"/>
            <a:ext cx="8572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>
                <a:solidFill>
                  <a:srgbClr val="FFFFFF">
                    <a:alpha val="80000"/>
                  </a:srgb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rgbClr val="FFFFFF">
                  <a:alpha val="80000"/>
                </a:srgb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B790AE-4346-DFEC-3749-78D0B16208C1}"/>
              </a:ext>
            </a:extLst>
          </p:cNvPr>
          <p:cNvSpPr txBox="1"/>
          <p:nvPr/>
        </p:nvSpPr>
        <p:spPr>
          <a:xfrm>
            <a:off x="9156431" y="3046293"/>
            <a:ext cx="2857500" cy="31750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900"/>
              <a:t>ThePhoto by PhotoAuthor is licensed under CCYYSA.</a:t>
            </a:r>
          </a:p>
        </p:txBody>
      </p:sp>
      <p:pic>
        <p:nvPicPr>
          <p:cNvPr id="10" name="Picture 9" descr="Cartoon a cartoon of a person talking to a person&#10;&#10;Description automatically generated">
            <a:extLst>
              <a:ext uri="{FF2B5EF4-FFF2-40B4-BE49-F238E27FC236}">
                <a16:creationId xmlns:a16="http://schemas.microsoft.com/office/drawing/2014/main" id="{3ED9E95F-11CA-24E2-950D-BD8BF7B662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574572" y="-1437"/>
            <a:ext cx="8622819" cy="26626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443BD18-9C2A-457B-FBB1-1BAE139D2814}"/>
              </a:ext>
            </a:extLst>
          </p:cNvPr>
          <p:cNvSpPr txBox="1"/>
          <p:nvPr/>
        </p:nvSpPr>
        <p:spPr>
          <a:xfrm>
            <a:off x="5213590" y="2129287"/>
            <a:ext cx="5905500" cy="317500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/>
              <a:t>ThePhoto by PhotoAuthor is licensed under CCYYSA.</a:t>
            </a:r>
          </a:p>
        </p:txBody>
      </p:sp>
      <p:pic>
        <p:nvPicPr>
          <p:cNvPr id="13" name="Picture 12" descr="Risk Management Free Stock Photo - Public Domain Pictures">
            <a:extLst>
              <a:ext uri="{FF2B5EF4-FFF2-40B4-BE49-F238E27FC236}">
                <a16:creationId xmlns:a16="http://schemas.microsoft.com/office/drawing/2014/main" id="{237A9F98-535C-90BF-26D3-87C5E39A32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9584" y="2659721"/>
            <a:ext cx="7102416" cy="4198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777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12FB26-98C7-AFF4-47FE-2F961AED1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References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C9A0DA-F559-28D8-9BE5-D86E2EDD6C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6596" y="6498739"/>
            <a:ext cx="4114800" cy="365125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sz="1400" err="1">
                <a:solidFill>
                  <a:srgbClr val="000000"/>
                </a:solidFill>
                <a:ea typeface="+mn-lt"/>
                <a:cs typeface="+mn-lt"/>
              </a:rPr>
              <a:t>CocaCola</a:t>
            </a:r>
            <a:r>
              <a:rPr lang="en-US" sz="1400">
                <a:solidFill>
                  <a:srgbClr val="000000"/>
                </a:solidFill>
                <a:ea typeface="+mn-lt"/>
                <a:cs typeface="+mn-lt"/>
              </a:rPr>
              <a:t> Stock Forecasting</a:t>
            </a:r>
          </a:p>
          <a:p>
            <a:pPr algn="l">
              <a:spcAft>
                <a:spcPts val="600"/>
              </a:spcAft>
            </a:pPr>
            <a:r>
              <a:rPr lang="en-US" sz="1400" err="1">
                <a:solidFill>
                  <a:srgbClr val="000000"/>
                </a:solidFill>
              </a:rPr>
              <a:t>CoCola</a:t>
            </a:r>
            <a:r>
              <a:rPr lang="en-US" sz="1400">
                <a:solidFill>
                  <a:srgbClr val="000000"/>
                </a:solidFill>
                <a:ea typeface="+mn-lt"/>
                <a:cs typeface="+mn-lt"/>
              </a:rPr>
              <a:t> Stock Forecasting</a:t>
            </a:r>
            <a:endParaRPr lang="en-US"/>
          </a:p>
          <a:p>
            <a:pPr algn="l">
              <a:spcAft>
                <a:spcPts val="600"/>
              </a:spcAft>
            </a:pPr>
            <a:endParaRPr lang="en-US" sz="11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240BF-5752-F92C-8342-064C070931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8093" y="12871"/>
            <a:ext cx="7820315" cy="686098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i="1" err="1">
                <a:latin typeface="Calibri"/>
                <a:cs typeface="Calibri"/>
              </a:rPr>
              <a:t>Cocacola</a:t>
            </a:r>
            <a:r>
              <a:rPr lang="en-US" sz="1100" i="1">
                <a:latin typeface="Calibri"/>
                <a:cs typeface="Calibri"/>
              </a:rPr>
              <a:t> - 61 year stock price history: KO</a:t>
            </a:r>
            <a:r>
              <a:rPr lang="en-US" sz="1100">
                <a:latin typeface="Calibri"/>
                <a:cs typeface="Calibri"/>
              </a:rPr>
              <a:t>. Macrotrends. (n.d.). </a:t>
            </a:r>
            <a:r>
              <a:rPr lang="en-US" sz="1100" u="sng">
                <a:latin typeface="Calibri"/>
                <a:cs typeface="Calibri"/>
                <a:hlinkClick r:id="rId2"/>
              </a:rPr>
              <a:t>https://www.macrotrends.net/stocks/charts/KO/cocacola/stock-price-history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i="1">
                <a:latin typeface="Calibri"/>
                <a:cs typeface="Calibri"/>
              </a:rPr>
              <a:t>Historical data</a:t>
            </a:r>
            <a:r>
              <a:rPr lang="en-US" sz="1100">
                <a:latin typeface="Calibri"/>
                <a:cs typeface="Calibri"/>
              </a:rPr>
              <a:t>. The Coca-Cola Company. (n.d.). </a:t>
            </a:r>
            <a:r>
              <a:rPr lang="en-US" sz="1100" u="sng">
                <a:latin typeface="Calibri"/>
                <a:cs typeface="Calibri"/>
                <a:hlinkClick r:id="rId3"/>
              </a:rPr>
              <a:t>https://investors.coca-colacompany.com/stock-information/historical-data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>
                <a:latin typeface="Calibri"/>
                <a:cs typeface="Calibri"/>
              </a:rPr>
              <a:t>Ferri, R. (2023, September 12). </a:t>
            </a:r>
            <a:r>
              <a:rPr lang="en-US" sz="1100" i="1">
                <a:latin typeface="Calibri"/>
                <a:cs typeface="Calibri"/>
              </a:rPr>
              <a:t>Any monkey can beat the market</a:t>
            </a:r>
            <a:r>
              <a:rPr lang="en-US" sz="1100">
                <a:latin typeface="Calibri"/>
                <a:cs typeface="Calibri"/>
              </a:rPr>
              <a:t>. Forbes. </a:t>
            </a:r>
            <a:r>
              <a:rPr lang="en-US" sz="1100" u="sng">
                <a:latin typeface="Calibri"/>
                <a:cs typeface="Calibri"/>
                <a:hlinkClick r:id="rId4"/>
              </a:rPr>
              <a:t>https://www.forbes.com/sites/rickferri/2012/12/20/any-monkey-can-beat-the-market/?sh=7e5e33ab630a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i="1">
                <a:latin typeface="Calibri"/>
                <a:cs typeface="Calibri"/>
              </a:rPr>
              <a:t>Forecasting at scale.</a:t>
            </a:r>
            <a:r>
              <a:rPr lang="en-US" sz="1100">
                <a:latin typeface="Calibri"/>
                <a:cs typeface="Calibri"/>
              </a:rPr>
              <a:t> Prophet. (n.d.). </a:t>
            </a:r>
            <a:r>
              <a:rPr lang="en-US" sz="1100" u="sng">
                <a:latin typeface="Calibri"/>
                <a:cs typeface="Calibri"/>
                <a:hlinkClick r:id="rId5"/>
              </a:rPr>
              <a:t>https://facebook.github.io/prophet/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i="1">
                <a:latin typeface="Calibri"/>
                <a:cs typeface="Calibri"/>
              </a:rPr>
              <a:t>History of Coca-Cola</a:t>
            </a:r>
            <a:r>
              <a:rPr lang="en-US" sz="1100">
                <a:latin typeface="Calibri"/>
                <a:cs typeface="Calibri"/>
              </a:rPr>
              <a:t>. IG. (n.d.). </a:t>
            </a:r>
            <a:r>
              <a:rPr lang="en-US" sz="1100" u="sng">
                <a:latin typeface="Calibri"/>
                <a:cs typeface="Calibri"/>
                <a:hlinkClick r:id="rId6"/>
              </a:rPr>
              <a:t>https://www.ig.com/en-ch/shares/markets-shares/coca-cola-co-KO-US/history-of-coca-cola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>
                <a:latin typeface="Calibri"/>
                <a:cs typeface="Calibri"/>
              </a:rPr>
              <a:t>Kenton, W. (n.d.). </a:t>
            </a:r>
            <a:r>
              <a:rPr lang="en-US" sz="1100" i="1">
                <a:latin typeface="Calibri"/>
                <a:cs typeface="Calibri"/>
              </a:rPr>
              <a:t>What is the GARCH process? how it’s used in different forms</a:t>
            </a:r>
            <a:r>
              <a:rPr lang="en-US" sz="1100">
                <a:latin typeface="Calibri"/>
                <a:cs typeface="Calibri"/>
              </a:rPr>
              <a:t>. Investopedia. </a:t>
            </a:r>
            <a:r>
              <a:rPr lang="en-US" sz="1100" u="sng">
                <a:latin typeface="Calibri"/>
                <a:cs typeface="Calibri"/>
                <a:hlinkClick r:id="rId7"/>
              </a:rPr>
              <a:t>https://www.investopedia.com/terms/g/generalalizedautogregressiveconditionalheteroskedasticity.asp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i="1">
                <a:latin typeface="Calibri"/>
                <a:cs typeface="Calibri"/>
              </a:rPr>
              <a:t>Market activity market activity -&gt; stocks options </a:t>
            </a:r>
            <a:r>
              <a:rPr lang="en-US" sz="1100" i="1" err="1">
                <a:latin typeface="Calibri"/>
                <a:cs typeface="Calibri"/>
              </a:rPr>
              <a:t>etfs</a:t>
            </a:r>
            <a:r>
              <a:rPr lang="en-US" sz="1100" i="1">
                <a:latin typeface="Calibri"/>
                <a:cs typeface="Calibri"/>
              </a:rPr>
              <a:t> mutual funds indexes commodities cryptocurrency currencies futures fixed income global markets market regulation -&gt; U.S. regulation European regulation quick links real-time quotes after-hours quotes pre-market quotes NASDAQ-100 symbol Screener Online Brokers Glossary Sustainable Bond Network Symbol Change History IPO Performance Ownership Search Dividend History investing lists </a:t>
            </a:r>
            <a:r>
              <a:rPr lang="en-US" sz="1100" i="1" err="1">
                <a:latin typeface="Calibri"/>
                <a:cs typeface="Calibri"/>
              </a:rPr>
              <a:t>Fundinsight</a:t>
            </a:r>
            <a:r>
              <a:rPr lang="en-US" sz="1100" i="1">
                <a:latin typeface="Calibri"/>
                <a:cs typeface="Calibri"/>
              </a:rPr>
              <a:t> market events economic calendar earnings IPO calendar dividend calendar </a:t>
            </a:r>
            <a:r>
              <a:rPr lang="en-US" sz="1100" i="1" err="1">
                <a:latin typeface="Calibri"/>
                <a:cs typeface="Calibri"/>
              </a:rPr>
              <a:t>spo</a:t>
            </a:r>
            <a:r>
              <a:rPr lang="en-US" sz="1100" i="1">
                <a:latin typeface="Calibri"/>
                <a:cs typeface="Calibri"/>
              </a:rPr>
              <a:t> calendar holiday schedule analyst activity analyst recommendations daily earnings surprise forecast changes commodities -&gt; gold copper crude oil natural gas Nasdaq Data Statistical Milestones Total returns daily market statistics most active see all market activity -&gt;</a:t>
            </a:r>
            <a:r>
              <a:rPr lang="en-US" sz="1100">
                <a:latin typeface="Calibri"/>
                <a:cs typeface="Calibri"/>
              </a:rPr>
              <a:t>. Nasdaq. (n.d.). </a:t>
            </a:r>
            <a:r>
              <a:rPr lang="en-US" sz="1100" u="sng">
                <a:latin typeface="Calibri"/>
                <a:cs typeface="Calibri"/>
                <a:hlinkClick r:id="rId8"/>
              </a:rPr>
              <a:t>https://www.nasdaq.com/market-activity/stocks/ko/historical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>
                <a:latin typeface="Calibri"/>
                <a:cs typeface="Calibri"/>
              </a:rPr>
              <a:t>Mitchell, A. C. (2023, December 3). </a:t>
            </a:r>
            <a:r>
              <a:rPr lang="en-US" sz="1100" i="1">
                <a:latin typeface="Calibri"/>
                <a:cs typeface="Calibri"/>
              </a:rPr>
              <a:t>Best and worst months for the stock market - seasonal patterns</a:t>
            </a:r>
            <a:r>
              <a:rPr lang="en-US" sz="1100">
                <a:latin typeface="Calibri"/>
                <a:cs typeface="Calibri"/>
              </a:rPr>
              <a:t>. Trade That Swing. </a:t>
            </a:r>
            <a:r>
              <a:rPr lang="en-US" sz="1100" u="sng">
                <a:latin typeface="Calibri"/>
                <a:cs typeface="Calibri"/>
                <a:hlinkClick r:id="rId9"/>
              </a:rPr>
              <a:t>https://tradethatswing.com/seasonal-patterns-of-the-stock-market/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>
                <a:latin typeface="Calibri"/>
                <a:cs typeface="Calibri"/>
              </a:rPr>
              <a:t>Robbins, N., &amp; The Motley Fool   Founded in 1993 in Alexandria. (n.d.). </a:t>
            </a:r>
            <a:r>
              <a:rPr lang="en-US" sz="1100" i="1">
                <a:latin typeface="Calibri"/>
                <a:cs typeface="Calibri"/>
              </a:rPr>
              <a:t>A bull market could be here: 3 reasons to buy Coca-Cola Stock</a:t>
            </a:r>
            <a:r>
              <a:rPr lang="en-US" sz="1100">
                <a:latin typeface="Calibri"/>
                <a:cs typeface="Calibri"/>
              </a:rPr>
              <a:t>. Nasdaq. </a:t>
            </a:r>
            <a:r>
              <a:rPr lang="en-US" sz="1100" u="sng">
                <a:latin typeface="Calibri"/>
                <a:cs typeface="Calibri"/>
                <a:hlinkClick r:id="rId10"/>
              </a:rPr>
              <a:t>https://www.nasdaq.com/articles/a-bull-market-could-be-here:-3-reasons-to-buy-coca-cola-stock-0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>
                <a:latin typeface="Calibri"/>
                <a:cs typeface="Calibri"/>
              </a:rPr>
              <a:t>Sor, J. (n.d.). </a:t>
            </a:r>
            <a:r>
              <a:rPr lang="en-US" sz="1100" i="1">
                <a:latin typeface="Calibri"/>
                <a:cs typeface="Calibri"/>
              </a:rPr>
              <a:t>The stock market could plunge as much as 27% when the economy finally tips into recession, investment research firm says</a:t>
            </a:r>
            <a:r>
              <a:rPr lang="en-US" sz="1100">
                <a:latin typeface="Calibri"/>
                <a:cs typeface="Calibri"/>
              </a:rPr>
              <a:t>. Business Insider. </a:t>
            </a:r>
            <a:r>
              <a:rPr lang="en-US" sz="1100" u="sng">
                <a:latin typeface="Calibri"/>
                <a:cs typeface="Calibri"/>
                <a:hlinkClick r:id="rId11"/>
              </a:rPr>
              <a:t>https://www.businessinsider.com/stock-market-crash-sp500-prediction-recession-2024-us-economy-outlook-2023-11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>
                <a:latin typeface="Calibri"/>
                <a:cs typeface="Calibri"/>
              </a:rPr>
              <a:t>Team, T. I. (n.d.). </a:t>
            </a:r>
            <a:r>
              <a:rPr lang="en-US" sz="1100" i="1">
                <a:latin typeface="Calibri"/>
                <a:cs typeface="Calibri"/>
              </a:rPr>
              <a:t>Why did Warren Buffett invest heavily in Coca-Cola (KO) in the late 1980s?</a:t>
            </a:r>
            <a:r>
              <a:rPr lang="en-US" sz="1100">
                <a:latin typeface="Calibri"/>
                <a:cs typeface="Calibri"/>
              </a:rPr>
              <a:t> Investopedia. </a:t>
            </a:r>
            <a:r>
              <a:rPr lang="en-US" sz="1100" u="sng">
                <a:latin typeface="Calibri"/>
                <a:cs typeface="Calibri"/>
                <a:hlinkClick r:id="rId12"/>
              </a:rPr>
              <a:t>https://www.investopedia.com/ask/answers/052615/why-did-warren-buffett-invest-heavily-cocacola-ko-late-1980s.asp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 i="1">
                <a:latin typeface="Calibri"/>
                <a:cs typeface="Calibri"/>
              </a:rPr>
              <a:t>Understanding LSTM networks</a:t>
            </a:r>
            <a:r>
              <a:rPr lang="en-US" sz="1100">
                <a:latin typeface="Calibri"/>
                <a:cs typeface="Calibri"/>
              </a:rPr>
              <a:t>. Understanding LSTM Networks -- </a:t>
            </a:r>
            <a:r>
              <a:rPr lang="en-US" sz="1100" err="1">
                <a:latin typeface="Calibri"/>
                <a:cs typeface="Calibri"/>
              </a:rPr>
              <a:t>colah’s</a:t>
            </a:r>
            <a:r>
              <a:rPr lang="en-US" sz="1100">
                <a:latin typeface="Calibri"/>
                <a:cs typeface="Calibri"/>
              </a:rPr>
              <a:t> blog. (n.d.). </a:t>
            </a:r>
            <a:r>
              <a:rPr lang="en-US" sz="1100" u="sng">
                <a:latin typeface="Calibri"/>
                <a:cs typeface="Calibri"/>
                <a:hlinkClick r:id="rId13"/>
              </a:rPr>
              <a:t>https://colah.github.io/posts/2015-08-Understanding-LSTMs/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>
                <a:latin typeface="Calibri"/>
                <a:cs typeface="Calibri"/>
              </a:rPr>
              <a:t>Watrous, M. (2023, October 26). </a:t>
            </a:r>
            <a:r>
              <a:rPr lang="en-US" sz="1100" i="1">
                <a:latin typeface="Calibri"/>
                <a:cs typeface="Calibri"/>
              </a:rPr>
              <a:t>Coca-Cola “very focused on” impact of weight loss drugs</a:t>
            </a:r>
            <a:r>
              <a:rPr lang="en-US" sz="1100">
                <a:latin typeface="Calibri"/>
                <a:cs typeface="Calibri"/>
              </a:rPr>
              <a:t>. Food Business News. </a:t>
            </a:r>
            <a:r>
              <a:rPr lang="en-US" sz="1100" u="sng">
                <a:latin typeface="Calibri"/>
                <a:cs typeface="Calibri"/>
                <a:hlinkClick r:id="rId14"/>
              </a:rPr>
              <a:t>https://www.foodbusinessnews.net/articles/24903-coca-cola-very-focused-on-impact-of-weight-loss-drugs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100">
                <a:latin typeface="Calibri"/>
                <a:cs typeface="Calibri"/>
              </a:rPr>
              <a:t>Yahoo! (2023, December 6). </a:t>
            </a:r>
            <a:r>
              <a:rPr lang="en-US" sz="1100" i="1">
                <a:latin typeface="Calibri"/>
                <a:cs typeface="Calibri"/>
              </a:rPr>
              <a:t>The Coca-Cola Company (KO) stock historical prices &amp; data</a:t>
            </a:r>
            <a:r>
              <a:rPr lang="en-US" sz="1100">
                <a:latin typeface="Calibri"/>
                <a:cs typeface="Calibri"/>
              </a:rPr>
              <a:t>. Yahoo! Finance. </a:t>
            </a:r>
            <a:r>
              <a:rPr lang="en-US" sz="1100" u="sng">
                <a:latin typeface="Calibri"/>
                <a:cs typeface="Calibri"/>
                <a:hlinkClick r:id="rId15"/>
              </a:rPr>
              <a:t>https://finance.yahoo.com/quote/KO/history?period1=657849600&amp;period2=1701820800&amp;interval=1mo&amp;filter=history&amp;frequency=1mo&amp;includeAdjustedClose=true</a:t>
            </a:r>
            <a:endParaRPr lang="en-US" sz="1100">
              <a:latin typeface="Calibri"/>
              <a:ea typeface="Calibri"/>
              <a:cs typeface="Calibri"/>
            </a:endParaRPr>
          </a:p>
          <a:p>
            <a:pPr marL="91440" indent="-457200">
              <a:spcBef>
                <a:spcPts val="0"/>
              </a:spcBef>
              <a:spcAft>
                <a:spcPts val="500"/>
              </a:spcAft>
            </a:pPr>
            <a:endParaRPr lang="en-US" sz="1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815AE7-EDCE-E5F7-4A1B-670EA83DC7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43381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/>
          <a:lstStyle/>
          <a:p>
            <a:r>
              <a:rPr lang="en-US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/>
              <a:t>Moshe Burnstein</a:t>
            </a:r>
          </a:p>
          <a:p>
            <a:r>
              <a:rPr lang="en-US">
                <a:ea typeface="+mn-lt"/>
                <a:cs typeface="+mn-lt"/>
                <a:hlinkClick r:id="rId2"/>
              </a:rPr>
              <a:t>https://github.com/mosheburnstein0/BurnsteinPortfolio/tree/main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  <a:hlinkClick r:id="rId3"/>
              </a:rPr>
              <a:t>https://manage.wix.com/dashboard/9ce5879c-c0d4-4121-851a-09f5f50408a9/portfolio/projects</a:t>
            </a:r>
            <a:endParaRPr lang="en-US">
              <a:ea typeface="+mn-lt"/>
              <a:cs typeface="+mn-lt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0" name="Rectangle 159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en-US" sz="6000">
                <a:ln w="22225">
                  <a:solidFill>
                    <a:srgbClr val="FFFFFF"/>
                  </a:solidFill>
                </a:ln>
              </a:rPr>
              <a:t>Agenda</a:t>
            </a:r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Coca Cola Cans and Glasses With Lines · Free Stock Photo">
            <a:extLst>
              <a:ext uri="{FF2B5EF4-FFF2-40B4-BE49-F238E27FC236}">
                <a16:creationId xmlns:a16="http://schemas.microsoft.com/office/drawing/2014/main" id="{E271F3F5-20C3-923D-79B6-298E865A74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1" r="16379" b="3"/>
          <a:stretch/>
        </p:blipFill>
        <p:spPr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</p:pic>
      <p:sp>
        <p:nvSpPr>
          <p:cNvPr id="162" name="Arc 161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treet sign with clouds in the sky&#10;&#10;Description automatically generated">
            <a:extLst>
              <a:ext uri="{FF2B5EF4-FFF2-40B4-BE49-F238E27FC236}">
                <a16:creationId xmlns:a16="http://schemas.microsoft.com/office/drawing/2014/main" id="{6AB9CB13-A90F-FF83-61A9-F5AB39A1C2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796" r="1510" b="3"/>
          <a:stretch/>
        </p:blipFill>
        <p:spPr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 b="1"/>
              <a:t>CocaCola</a:t>
            </a:r>
            <a:r>
              <a:rPr lang="en-US" sz="700" b="1">
                <a:ea typeface="+mn-lt"/>
                <a:cs typeface="+mn-lt"/>
              </a:rPr>
              <a:t> Stock Forecasting</a:t>
            </a:r>
            <a:endParaRPr lang="en-US" sz="700">
              <a:ea typeface="+mn-lt"/>
              <a:cs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49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76" name="Content Placeholder 2">
            <a:extLst>
              <a:ext uri="{FF2B5EF4-FFF2-40B4-BE49-F238E27FC236}">
                <a16:creationId xmlns:a16="http://schemas.microsoft.com/office/drawing/2014/main" id="{2532B2DA-3850-4617-8CA4-D86D72A2753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0716424"/>
              </p:ext>
            </p:extLst>
          </p:nvPr>
        </p:nvGraphicFramePr>
        <p:xfrm>
          <a:off x="838201" y="1825625"/>
          <a:ext cx="509219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F124962-6DC9-0C3C-2865-568C999F3348}"/>
              </a:ext>
            </a:extLst>
          </p:cNvPr>
          <p:cNvSpPr txBox="1"/>
          <p:nvPr/>
        </p:nvSpPr>
        <p:spPr>
          <a:xfrm>
            <a:off x="7862107" y="7141642"/>
            <a:ext cx="4325131" cy="117632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00"/>
              <a:t>ThePhoto by PhotoAuthor is licensed under CCYYSA.</a:t>
            </a:r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/>
          </p:cNvSpPr>
          <p:nvPr/>
        </p:nvSpPr>
        <p:spPr>
          <a:xfrm>
            <a:off x="2013541" y="3175326"/>
            <a:ext cx="4515659" cy="16375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 defTabSz="694944"/>
            <a:r>
              <a:rPr lang="en-US" sz="3300" b="1" kern="1200">
                <a:latin typeface="+mn-lt"/>
                <a:ea typeface="+mn-ea"/>
                <a:cs typeface="+mn-cs"/>
              </a:rPr>
              <a:t>Cash from Credit </a:t>
            </a:r>
            <a:r>
              <a:rPr lang="en-US" sz="3300" b="1"/>
              <a:t>Card vs</a:t>
            </a:r>
            <a:endParaRPr lang="en-US" kern="1200">
              <a:latin typeface="+mn-lt"/>
            </a:endParaRPr>
          </a:p>
          <a:p>
            <a:pPr algn="ctr" defTabSz="694944"/>
            <a:r>
              <a:rPr lang="en-US" sz="3344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Investing in KO</a:t>
            </a:r>
            <a:endParaRPr lang="en-US" sz="3344" b="1" kern="1200">
              <a:solidFill>
                <a:schemeClr val="tx1"/>
              </a:solidFill>
              <a:latin typeface="+mn-lt"/>
            </a:endParaRPr>
          </a:p>
          <a:p>
            <a:pPr algn="ctr"/>
            <a:endParaRPr lang="en-US" sz="4400" b="1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/>
          </p:cNvSpPr>
          <p:nvPr/>
        </p:nvSpPr>
        <p:spPr>
          <a:xfrm>
            <a:off x="4222502" y="6024466"/>
            <a:ext cx="3165828" cy="28091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defTabSz="694944"/>
            <a:r>
              <a:rPr lang="en-US" sz="1350" err="1"/>
              <a:t>CocaCola</a:t>
            </a:r>
            <a:r>
              <a:rPr lang="en-US" sz="1350"/>
              <a:t> Stock Forecasting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/>
          </p:cNvSpPr>
          <p:nvPr/>
        </p:nvSpPr>
        <p:spPr>
          <a:xfrm>
            <a:off x="8967796" y="6024466"/>
            <a:ext cx="1234604" cy="280918"/>
          </a:xfrm>
          <a:prstGeom prst="rect">
            <a:avLst/>
          </a:prstGeom>
        </p:spPr>
        <p:txBody>
          <a:bodyPr/>
          <a:lstStyle/>
          <a:p>
            <a:pPr defTabSz="694944"/>
            <a:fld id="{294A09A9-5501-47C1-A89A-A340965A2BE2}" type="slidenum">
              <a:rPr lang="en-US" sz="136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pPr defTabSz="694944"/>
              <a:t>3</a:t>
            </a:fld>
            <a:endParaRPr lang="en-US"/>
          </a:p>
        </p:txBody>
      </p:sp>
      <p:pic>
        <p:nvPicPr>
          <p:cNvPr id="4" name="Picture 3" descr="A close-up of credit cards&#10;&#10;Description automatically generated">
            <a:extLst>
              <a:ext uri="{FF2B5EF4-FFF2-40B4-BE49-F238E27FC236}">
                <a16:creationId xmlns:a16="http://schemas.microsoft.com/office/drawing/2014/main" id="{3522C372-5DA0-06A3-4312-F8EDFE92E4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411567" y="4065757"/>
            <a:ext cx="3775465" cy="25529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75F8C8-086F-F889-EFD4-80F6A804B3AF}"/>
              </a:ext>
            </a:extLst>
          </p:cNvPr>
          <p:cNvSpPr txBox="1"/>
          <p:nvPr/>
        </p:nvSpPr>
        <p:spPr>
          <a:xfrm>
            <a:off x="8417797" y="3805075"/>
            <a:ext cx="2337730" cy="244277"/>
          </a:xfrm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defTabSz="694944"/>
            <a:r>
              <a:rPr lang="en-US" sz="136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ThePhoto by PhotoAuthor is licensed under CCYYSA.</a:t>
            </a:r>
            <a:endParaRPr lang="en-US"/>
          </a:p>
        </p:txBody>
      </p:sp>
      <p:pic>
        <p:nvPicPr>
          <p:cNvPr id="9" name="Picture 8" descr="A row of bottles with different flavors&#10;&#10;Description automatically generated">
            <a:extLst>
              <a:ext uri="{FF2B5EF4-FFF2-40B4-BE49-F238E27FC236}">
                <a16:creationId xmlns:a16="http://schemas.microsoft.com/office/drawing/2014/main" id="{7A555E56-1C26-77FA-3C44-1F92F69875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190186" y="1838211"/>
            <a:ext cx="4315033" cy="208285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7F82725-C174-9118-7382-0019A4B0C1B2}"/>
              </a:ext>
            </a:extLst>
          </p:cNvPr>
          <p:cNvSpPr txBox="1"/>
          <p:nvPr/>
        </p:nvSpPr>
        <p:spPr>
          <a:xfrm>
            <a:off x="8018185" y="6740435"/>
            <a:ext cx="6932577" cy="244277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defTabSz="694944"/>
            <a:r>
              <a:rPr lang="en-US" sz="136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ThePhoto by PhotoAuthor is licensed under CCYYSA.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" name="Rectangle 104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graph of a stock market&#10;&#10;Description automatically generated">
            <a:extLst>
              <a:ext uri="{FF2B5EF4-FFF2-40B4-BE49-F238E27FC236}">
                <a16:creationId xmlns:a16="http://schemas.microsoft.com/office/drawing/2014/main" id="{D99CF04B-70A2-C2DE-2BBF-1399562A90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40" t="9091" r="981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3681532"/>
            <a:ext cx="3994606" cy="644965"/>
          </a:xfrm>
        </p:spPr>
        <p:txBody>
          <a:bodyPr anchor="b">
            <a:normAutofit/>
          </a:bodyPr>
          <a:lstStyle/>
          <a:p>
            <a:r>
              <a:rPr lang="en-US" sz="3400"/>
              <a:t>Background/History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Annual revenue growth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2E131E-E284-844B-A9DE-3FBE2FEC3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Rectangle 123">
            <a:extLst>
              <a:ext uri="{FF2B5EF4-FFF2-40B4-BE49-F238E27FC236}">
                <a16:creationId xmlns:a16="http://schemas.microsoft.com/office/drawing/2014/main" id="{27BDFED6-6E33-4606-AFE2-886ADB1C0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world map with coca cola logo&#10;&#10;Description automatically generated">
            <a:extLst>
              <a:ext uri="{FF2B5EF4-FFF2-40B4-BE49-F238E27FC236}">
                <a16:creationId xmlns:a16="http://schemas.microsoft.com/office/drawing/2014/main" id="{628F3000-BBAB-3E4F-3956-E008136CE4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-1" b="3195"/>
          <a:stretch/>
        </p:blipFill>
        <p:spPr>
          <a:xfrm>
            <a:off x="4547937" y="-5"/>
            <a:ext cx="7644062" cy="3681406"/>
          </a:xfrm>
          <a:prstGeom prst="rect">
            <a:avLst/>
          </a:prstGeom>
        </p:spPr>
      </p:pic>
      <p:pic>
        <p:nvPicPr>
          <p:cNvPr id="6" name="Picture 5" descr="Stock market graph on display">
            <a:extLst>
              <a:ext uri="{FF2B5EF4-FFF2-40B4-BE49-F238E27FC236}">
                <a16:creationId xmlns:a16="http://schemas.microsoft.com/office/drawing/2014/main" id="{A3B2317E-975E-A4DC-F100-F7F0B0032E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151" r="-1" b="8200"/>
          <a:stretch/>
        </p:blipFill>
        <p:spPr>
          <a:xfrm>
            <a:off x="4547938" y="3681409"/>
            <a:ext cx="7644062" cy="3176595"/>
          </a:xfrm>
          <a:prstGeom prst="rect">
            <a:avLst/>
          </a:prstGeom>
        </p:spPr>
      </p:pic>
      <p:sp>
        <p:nvSpPr>
          <p:cNvPr id="126" name="Rectangle 125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BADFDD-25CD-1ABE-1D29-C307614C04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832" y="3681957"/>
            <a:ext cx="4446754" cy="3096125"/>
          </a:xfrm>
        </p:spPr>
        <p:txBody>
          <a:bodyPr>
            <a:normAutofit/>
          </a:bodyPr>
          <a:lstStyle/>
          <a:p>
            <a:pPr algn="ctr">
              <a:spcBef>
                <a:spcPts val="0"/>
              </a:spcBef>
            </a:pPr>
            <a:r>
              <a:rPr lang="en-US" sz="5000">
                <a:ea typeface="+mj-lt"/>
                <a:cs typeface="+mj-lt"/>
              </a:rPr>
              <a:t>Dividends</a:t>
            </a:r>
            <a:br>
              <a:rPr lang="en-US" sz="5000">
                <a:ea typeface="+mj-lt"/>
                <a:cs typeface="+mj-lt"/>
              </a:rPr>
            </a:br>
            <a:br>
              <a:rPr lang="en-US" sz="5000">
                <a:ea typeface="+mj-lt"/>
                <a:cs typeface="+mj-lt"/>
              </a:rPr>
            </a:br>
            <a:r>
              <a:rPr lang="en-US" sz="5000">
                <a:ea typeface="+mj-lt"/>
                <a:cs typeface="+mj-lt"/>
              </a:rPr>
              <a:t> </a:t>
            </a:r>
            <a:endParaRPr lang="en-US"/>
          </a:p>
        </p:txBody>
      </p: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3681408"/>
            <a:ext cx="113537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4C3CFB3-5CB4-3F77-A94B-F0B140E05467}"/>
              </a:ext>
            </a:extLst>
          </p:cNvPr>
          <p:cNvSpPr txBox="1"/>
          <p:nvPr/>
        </p:nvSpPr>
        <p:spPr>
          <a:xfrm>
            <a:off x="58822" y="981242"/>
            <a:ext cx="4481094" cy="163121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br>
              <a:rPr lang="en-US" sz="5000"/>
            </a:br>
            <a:r>
              <a:rPr lang="en-US" sz="5000" b="1">
                <a:solidFill>
                  <a:srgbClr val="FFFFFF"/>
                </a:solidFill>
              </a:rPr>
              <a:t>Market Share</a:t>
            </a:r>
            <a:r>
              <a:rPr lang="en-US" sz="5000">
                <a:solidFill>
                  <a:srgbClr val="FFFFFF"/>
                </a:solidFill>
              </a:rPr>
              <a:t>​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08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4BFF35-B78F-3E66-161B-7617CCE67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</a:t>
            </a:r>
          </a:p>
        </p:txBody>
      </p:sp>
      <p:pic>
        <p:nvPicPr>
          <p:cNvPr id="6" name="Content Placeholder 5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F9212599-C724-38CB-F77D-C8FFD6606E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89" t="2320" r="2161" b="-258"/>
          <a:stretch/>
        </p:blipFill>
        <p:spPr>
          <a:xfrm>
            <a:off x="3167053" y="7300"/>
            <a:ext cx="9023567" cy="686982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D16A8E-BAD5-0958-DC11-44FFB969B6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28700" y="6356350"/>
            <a:ext cx="62103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dirty="0" err="1">
                <a:solidFill>
                  <a:schemeClr val="tx1">
                    <a:alpha val="80000"/>
                  </a:schemeClr>
                </a:solidFill>
              </a:rPr>
              <a:t>CocaCola</a:t>
            </a:r>
            <a:r>
              <a:rPr lang="en-US" dirty="0">
                <a:solidFill>
                  <a:schemeClr val="tx1">
                    <a:alpha val="80000"/>
                  </a:schemeClr>
                </a:solidFill>
              </a:rPr>
              <a:t> Forecasting</a:t>
            </a:r>
            <a:endParaRPr lang="en-US" kern="1200" dirty="0">
              <a:solidFill>
                <a:schemeClr val="tx1">
                  <a:alpha val="80000"/>
                </a:schemeClr>
              </a:solidFill>
              <a:latin typeface="+mn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DFF396-B46B-45E3-D45B-2CFA1C222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34184" y="6356350"/>
            <a:ext cx="51434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80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09AB6E-666B-6A3D-0043-C1953D1A02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478" y="574177"/>
            <a:ext cx="3115265" cy="50299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FB Prophet</a:t>
            </a:r>
            <a:br>
              <a:rPr lang="en-US" sz="4000" kern="1200">
                <a:solidFill>
                  <a:srgbClr val="FFFFFF"/>
                </a:solidFill>
                <a:latin typeface="+mj-lt"/>
              </a:rPr>
            </a:br>
            <a:br>
              <a:rPr lang="en-US" sz="4000" kern="1200"/>
            </a:br>
            <a:br>
              <a:rPr lang="en-US" sz="4000"/>
            </a:br>
            <a:br>
              <a:rPr lang="en-US" sz="4000"/>
            </a:br>
            <a:br>
              <a:rPr lang="en-US" sz="4000"/>
            </a:br>
            <a:br>
              <a:rPr lang="en-US" sz="4000"/>
            </a:br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LSTM</a:t>
            </a:r>
            <a:endParaRPr lang="en-US"/>
          </a:p>
        </p:txBody>
      </p:sp>
      <p:pic>
        <p:nvPicPr>
          <p:cNvPr id="4" name="Picture 3" descr="Facebook Free Stock Photo - Public Domain Pictures">
            <a:extLst>
              <a:ext uri="{FF2B5EF4-FFF2-40B4-BE49-F238E27FC236}">
                <a16:creationId xmlns:a16="http://schemas.microsoft.com/office/drawing/2014/main" id="{B099EF94-2179-E92C-0A9B-E35BFDA5C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7055" y="750440"/>
            <a:ext cx="3250570" cy="2155031"/>
          </a:xfrm>
          <a:prstGeom prst="rect">
            <a:avLst/>
          </a:prstGeom>
        </p:spPr>
      </p:pic>
      <p:pic>
        <p:nvPicPr>
          <p:cNvPr id="5" name="Picture 4" descr="A table with text and numbers&#10;&#10;Description automatically generated">
            <a:extLst>
              <a:ext uri="{FF2B5EF4-FFF2-40B4-BE49-F238E27FC236}">
                <a16:creationId xmlns:a16="http://schemas.microsoft.com/office/drawing/2014/main" id="{2E4C6FD7-F862-AD7D-451D-8726F559EB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509312" y="3611631"/>
            <a:ext cx="3458313" cy="23227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19027E-712E-6795-7977-E781AD4C6770}"/>
              </a:ext>
            </a:extLst>
          </p:cNvPr>
          <p:cNvSpPr txBox="1"/>
          <p:nvPr/>
        </p:nvSpPr>
        <p:spPr>
          <a:xfrm>
            <a:off x="6582633" y="6081140"/>
            <a:ext cx="3384992" cy="123220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/>
          <a:p>
            <a:pPr defTabSz="768096"/>
            <a:r>
              <a:rPr lang="en-US" sz="1512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ThePhoto</a:t>
            </a:r>
            <a:r>
              <a:rPr lang="en-US" sz="151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by </a:t>
            </a:r>
            <a:r>
              <a:rPr lang="en-US" sz="1512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PhotoAuthor</a:t>
            </a:r>
            <a:r>
              <a:rPr lang="en-US" sz="151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is </a:t>
            </a:r>
            <a:r>
              <a:rPr lang="en-US" sz="1512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lic</a:t>
            </a:r>
            <a:r>
              <a:rPr lang="en-US" sz="4704" kern="1200" err="1">
                <a:solidFill>
                  <a:schemeClr val="tx1"/>
                </a:solidFill>
                <a:latin typeface="+mn-lt"/>
                <a:ea typeface="+mn-lt"/>
                <a:cs typeface="+mn-lt"/>
              </a:rPr>
              <a:t>CocaCola</a:t>
            </a:r>
            <a:r>
              <a:rPr lang="en-US" sz="4704" kern="1200">
                <a:solidFill>
                  <a:schemeClr val="tx1"/>
                </a:solidFill>
                <a:latin typeface="+mn-lt"/>
                <a:ea typeface="+mn-lt"/>
                <a:cs typeface="+mn-lt"/>
              </a:rPr>
              <a:t> Stock Forecasting</a:t>
            </a:r>
          </a:p>
          <a:p>
            <a:pPr defTabSz="768096"/>
            <a:r>
              <a:rPr lang="en-US" sz="1512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ensed</a:t>
            </a:r>
            <a:r>
              <a:rPr lang="en-US" sz="151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under CCYYSA.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33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graph with blue lines and numbers&#10;&#10;Description automatically generated">
            <a:extLst>
              <a:ext uri="{FF2B5EF4-FFF2-40B4-BE49-F238E27FC236}">
                <a16:creationId xmlns:a16="http://schemas.microsoft.com/office/drawing/2014/main" id="{2F644B3E-3D81-D9E4-6565-A3819F6015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51" b="525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75CA84-F43D-E7A9-8D60-F5FF7E0E2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219" y="5317240"/>
            <a:ext cx="11148466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Prophet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3BE5F2-98E0-E20B-70CC-78998687BD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 fontScale="55000" lnSpcReduction="20000"/>
          </a:bodyPr>
          <a:lstStyle/>
          <a:p>
            <a:pPr defTabSz="457200">
              <a:spcAft>
                <a:spcPts val="600"/>
              </a:spcAft>
            </a:pPr>
            <a:r>
              <a:rPr lang="en-US" err="1">
                <a:solidFill>
                  <a:srgbClr val="FFFFFF"/>
                </a:solidFill>
              </a:rPr>
              <a:t>PRESENTATION</a:t>
            </a:r>
            <a:r>
              <a:rPr lang="en-US" sz="1400" err="1">
                <a:solidFill>
                  <a:srgbClr val="000000"/>
                </a:solidFill>
                <a:ea typeface="+mn-lt"/>
                <a:cs typeface="+mn-lt"/>
              </a:rPr>
              <a:t>CocaCola</a:t>
            </a:r>
            <a:r>
              <a:rPr lang="en-US" sz="1400">
                <a:solidFill>
                  <a:srgbClr val="000000"/>
                </a:solidFill>
                <a:ea typeface="+mn-lt"/>
                <a:cs typeface="+mn-lt"/>
              </a:rPr>
              <a:t> Stock Forecasting</a:t>
            </a:r>
          </a:p>
          <a:p>
            <a:pPr defTabSz="457200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 </a:t>
            </a:r>
            <a:r>
              <a:rPr lang="en-US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TITLE</a:t>
            </a:r>
            <a:endParaRPr lang="en-US"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080D39-F155-966D-9000-1DFDF1D0FE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fld id="{294A09A9-5501-47C1-A89A-A340965A2BE2}" type="slidenum">
              <a:rPr lang="en-US">
                <a:solidFill>
                  <a:srgbClr val="FFFFFF"/>
                </a:solidFill>
              </a:rPr>
              <a:pPr defTabSz="457200"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5507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graph of stock prices&#10;&#10;Description automatically generated">
            <a:extLst>
              <a:ext uri="{FF2B5EF4-FFF2-40B4-BE49-F238E27FC236}">
                <a16:creationId xmlns:a16="http://schemas.microsoft.com/office/drawing/2014/main" id="{F89D6DCD-0959-4490-6E78-3A77C113FF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12" b="9653"/>
          <a:stretch/>
        </p:blipFill>
        <p:spPr>
          <a:xfrm>
            <a:off x="-3047" y="115028"/>
            <a:ext cx="12191999" cy="6627953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4E4070-634D-4B30-0911-B78385279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1720153"/>
            <a:ext cx="10058400" cy="113062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/>
              <a:t>LSTM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6BE79-1ABD-FABF-01D9-A74C3E5EFE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05FACE-F742-131E-A5BF-CD7899FB62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 fontScale="85000" lnSpcReduction="20000"/>
          </a:bodyPr>
          <a:lstStyle/>
          <a:p>
            <a:pPr algn="l">
              <a:defRPr/>
            </a:pPr>
            <a:r>
              <a:rPr lang="en-US" sz="1400" err="1">
                <a:solidFill>
                  <a:srgbClr val="000000"/>
                </a:solidFill>
                <a:ea typeface="+mn-lt"/>
                <a:cs typeface="+mn-lt"/>
              </a:rPr>
              <a:t>CocaCola</a:t>
            </a:r>
            <a:r>
              <a:rPr lang="en-US" sz="1400">
                <a:solidFill>
                  <a:srgbClr val="000000"/>
                </a:solidFill>
                <a:ea typeface="+mn-lt"/>
                <a:cs typeface="+mn-lt"/>
              </a:rPr>
              <a:t> Stock Forecasting</a:t>
            </a:r>
          </a:p>
          <a:p>
            <a:pPr>
              <a:spcAft>
                <a:spcPts val="600"/>
              </a:spcAft>
              <a:defRPr/>
            </a:pPr>
            <a:fld id="{294A09A9-5501-47C1-A89A-A340965A2BE2}" type="slidenum">
              <a:rPr lang="en-US" dirty="0">
                <a:solidFill>
                  <a:srgbClr val="FFFFFF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9</a:t>
            </a:fld>
            <a:endParaRPr lang="en-US">
              <a:solidFill>
                <a:srgbClr val="FFFFFF"/>
              </a:solidFill>
              <a:latin typeface="Calibri" panose="020F0502020204030204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6529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42FAFE-88B4-49B4-9588-86CB0E564E50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42076B5C-85B0-4D30-852D-5E5312EEA93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1C465B7-820B-4DEA-AB4B-5167C1BE9075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TM45331398</Template>
  <Application>Microsoft Office PowerPoint</Application>
  <PresentationFormat>Widescreen</PresentationFormat>
  <Slides>17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CocaCola Stock Forecasting</vt:lpstr>
      <vt:lpstr>Agenda</vt:lpstr>
      <vt:lpstr>Business Problem</vt:lpstr>
      <vt:lpstr>Background/History</vt:lpstr>
      <vt:lpstr>Dividends   </vt:lpstr>
      <vt:lpstr>Data</vt:lpstr>
      <vt:lpstr>FB Prophet      LSTM</vt:lpstr>
      <vt:lpstr>Prophet</vt:lpstr>
      <vt:lpstr>LSTM</vt:lpstr>
      <vt:lpstr>PowerPoint Presentation</vt:lpstr>
      <vt:lpstr>Compare LSTM Predictions to Actual Prices</vt:lpstr>
      <vt:lpstr>PowerPoint Presentation</vt:lpstr>
      <vt:lpstr>Recommendations</vt:lpstr>
      <vt:lpstr>What Your $10,000 Loan Will Earn</vt:lpstr>
      <vt:lpstr>Ethical Issues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revision>52</cp:revision>
  <dcterms:created xsi:type="dcterms:W3CDTF">2023-12-18T23:11:07Z</dcterms:created>
  <dcterms:modified xsi:type="dcterms:W3CDTF">2023-12-26T22:40:01Z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